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xlsx" ContentType="application/vnd.openxmlformats-officedocument.spreadsheetml.sheet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21" r:id="rId1"/>
  </p:sldMasterIdLst>
  <p:notesMasterIdLst>
    <p:notesMasterId r:id="rId41"/>
  </p:notesMasterIdLst>
  <p:sldIdLst>
    <p:sldId id="268" r:id="rId2"/>
    <p:sldId id="313" r:id="rId3"/>
    <p:sldId id="275" r:id="rId4"/>
    <p:sldId id="339" r:id="rId5"/>
    <p:sldId id="340" r:id="rId6"/>
    <p:sldId id="357" r:id="rId7"/>
    <p:sldId id="332" r:id="rId8"/>
    <p:sldId id="338" r:id="rId9"/>
    <p:sldId id="350" r:id="rId10"/>
    <p:sldId id="310" r:id="rId11"/>
    <p:sldId id="358" r:id="rId12"/>
    <p:sldId id="360" r:id="rId13"/>
    <p:sldId id="359" r:id="rId14"/>
    <p:sldId id="318" r:id="rId15"/>
    <p:sldId id="323" r:id="rId16"/>
    <p:sldId id="303" r:id="rId17"/>
    <p:sldId id="311" r:id="rId18"/>
    <p:sldId id="342" r:id="rId19"/>
    <p:sldId id="343" r:id="rId20"/>
    <p:sldId id="344" r:id="rId21"/>
    <p:sldId id="333" r:id="rId22"/>
    <p:sldId id="335" r:id="rId23"/>
    <p:sldId id="336" r:id="rId24"/>
    <p:sldId id="334" r:id="rId25"/>
    <p:sldId id="337" r:id="rId26"/>
    <p:sldId id="348" r:id="rId27"/>
    <p:sldId id="349" r:id="rId28"/>
    <p:sldId id="356" r:id="rId29"/>
    <p:sldId id="353" r:id="rId30"/>
    <p:sldId id="355" r:id="rId31"/>
    <p:sldId id="354" r:id="rId32"/>
    <p:sldId id="352" r:id="rId33"/>
    <p:sldId id="351" r:id="rId34"/>
    <p:sldId id="361" r:id="rId35"/>
    <p:sldId id="309" r:id="rId36"/>
    <p:sldId id="288" r:id="rId37"/>
    <p:sldId id="345" r:id="rId38"/>
    <p:sldId id="346" r:id="rId39"/>
    <p:sldId id="319" r:id="rId4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E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96" autoAdjust="0"/>
    <p:restoredTop sz="94660"/>
  </p:normalViewPr>
  <p:slideViewPr>
    <p:cSldViewPr snapToGrid="0" snapToObjects="1">
      <p:cViewPr varScale="1">
        <p:scale>
          <a:sx n="122" d="100"/>
          <a:sy n="122" d="100"/>
        </p:scale>
        <p:origin x="-131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3115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Book1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>
                <a:solidFill>
                  <a:schemeClr val="tx1"/>
                </a:solidFill>
              </a:defRPr>
            </a:pPr>
            <a:r>
              <a:rPr lang="en-US">
                <a:solidFill>
                  <a:schemeClr val="tx1"/>
                </a:solidFill>
              </a:rPr>
              <a:t>Time to Complete a Task</a:t>
            </a:r>
          </a:p>
        </c:rich>
      </c:tx>
      <c:layout>
        <c:manualLayout>
          <c:xMode val="edge"/>
          <c:yMode val="edge"/>
          <c:x val="0.21898600174978128"/>
          <c:y val="3.7037037037037035E-2"/>
        </c:manualLayout>
      </c:layout>
      <c:overlay val="0"/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v>Ergonomically Correct</c:v>
          </c:tx>
          <c:marker>
            <c:symbol val="none"/>
          </c:marker>
          <c:xVal>
            <c:numRef>
              <c:f>Sheet1!$D$2:$D$5</c:f>
              <c:numCache>
                <c:formatCode>General</c:formatCode>
                <c:ptCount val="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</c:numCache>
            </c:numRef>
          </c:xVal>
          <c:yVal>
            <c:numRef>
              <c:f>Sheet1!$A$2:$A$5</c:f>
              <c:numCache>
                <c:formatCode>General</c:formatCode>
                <c:ptCount val="4"/>
                <c:pt idx="0">
                  <c:v>20.079999999999998</c:v>
                </c:pt>
                <c:pt idx="1">
                  <c:v>17.5</c:v>
                </c:pt>
                <c:pt idx="2">
                  <c:v>16.11</c:v>
                </c:pt>
                <c:pt idx="3">
                  <c:v>15.71</c:v>
                </c:pt>
              </c:numCache>
            </c:numRef>
          </c:yVal>
          <c:smooth val="1"/>
        </c:ser>
        <c:ser>
          <c:idx val="1"/>
          <c:order val="1"/>
          <c:tx>
            <c:v>36'' (bending)</c:v>
          </c:tx>
          <c:marker>
            <c:symbol val="none"/>
          </c:marker>
          <c:xVal>
            <c:numRef>
              <c:f>Sheet1!$D$2:$D$5</c:f>
              <c:numCache>
                <c:formatCode>General</c:formatCode>
                <c:ptCount val="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</c:numCache>
            </c:numRef>
          </c:xVal>
          <c:yVal>
            <c:numRef>
              <c:f>Sheet1!$B$2:$B$5</c:f>
              <c:numCache>
                <c:formatCode>General</c:formatCode>
                <c:ptCount val="4"/>
                <c:pt idx="0">
                  <c:v>22.61</c:v>
                </c:pt>
                <c:pt idx="1">
                  <c:v>21.31</c:v>
                </c:pt>
                <c:pt idx="2">
                  <c:v>19.7</c:v>
                </c:pt>
                <c:pt idx="3">
                  <c:v>19.23</c:v>
                </c:pt>
              </c:numCache>
            </c:numRef>
          </c:yVal>
          <c:smooth val="1"/>
        </c:ser>
        <c:ser>
          <c:idx val="2"/>
          <c:order val="2"/>
          <c:tx>
            <c:v>36'' (Not Bending)</c:v>
          </c:tx>
          <c:marker>
            <c:symbol val="none"/>
          </c:marker>
          <c:xVal>
            <c:numRef>
              <c:f>Sheet1!$D$2:$D$5</c:f>
              <c:numCache>
                <c:formatCode>General</c:formatCode>
                <c:ptCount val="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</c:numCache>
            </c:numRef>
          </c:xVal>
          <c:yVal>
            <c:numRef>
              <c:f>Sheet1!$C$2:$C$5</c:f>
              <c:numCache>
                <c:formatCode>General</c:formatCode>
                <c:ptCount val="4"/>
                <c:pt idx="0">
                  <c:v>60.02</c:v>
                </c:pt>
                <c:pt idx="1">
                  <c:v>39.799999999999997</c:v>
                </c:pt>
                <c:pt idx="2">
                  <c:v>31.53</c:v>
                </c:pt>
                <c:pt idx="3">
                  <c:v>30.61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7006976"/>
        <c:axId val="187008896"/>
      </c:scatterChart>
      <c:valAx>
        <c:axId val="18700697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100">
                    <a:solidFill>
                      <a:schemeClr val="tx1"/>
                    </a:solidFill>
                  </a:defRPr>
                </a:pPr>
                <a:r>
                  <a:rPr lang="en-US" sz="1100">
                    <a:solidFill>
                      <a:schemeClr val="tx1"/>
                    </a:solidFill>
                  </a:rPr>
                  <a:t>Trials</a:t>
                </a:r>
              </a:p>
            </c:rich>
          </c:tx>
          <c:layout>
            <c:manualLayout>
              <c:xMode val="edge"/>
              <c:yMode val="edge"/>
              <c:x val="0.31907025510700049"/>
              <c:y val="0.91839779895934059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>
                <a:solidFill>
                  <a:schemeClr val="tx1"/>
                </a:solidFill>
              </a:defRPr>
            </a:pPr>
            <a:endParaRPr lang="en-US"/>
          </a:p>
        </c:txPr>
        <c:crossAx val="187008896"/>
        <c:crosses val="autoZero"/>
        <c:crossBetween val="midCat"/>
      </c:valAx>
      <c:valAx>
        <c:axId val="187008896"/>
        <c:scaling>
          <c:orientation val="minMax"/>
        </c:scaling>
        <c:delete val="0"/>
        <c:axPos val="l"/>
        <c:majorGridlines/>
        <c:minorGridlines>
          <c:spPr>
            <a:ln>
              <a:noFill/>
            </a:ln>
          </c:spPr>
        </c:minorGridlines>
        <c:title>
          <c:tx>
            <c:rich>
              <a:bodyPr/>
              <a:lstStyle/>
              <a:p>
                <a:pPr>
                  <a:defRPr sz="1100">
                    <a:solidFill>
                      <a:schemeClr val="tx1"/>
                    </a:solidFill>
                  </a:defRPr>
                </a:pPr>
                <a:r>
                  <a:rPr lang="en-US" sz="1100">
                    <a:solidFill>
                      <a:schemeClr val="tx1"/>
                    </a:solidFill>
                  </a:rPr>
                  <a:t>Time (Seconds)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>
                <a:solidFill>
                  <a:schemeClr val="tx1"/>
                </a:solidFill>
              </a:defRPr>
            </a:pPr>
            <a:endParaRPr lang="en-US"/>
          </a:p>
        </c:txPr>
        <c:crossAx val="187006976"/>
        <c:crosses val="autoZero"/>
        <c:crossBetween val="midCat"/>
      </c:valAx>
    </c:plotArea>
    <c:legend>
      <c:legendPos val="r"/>
      <c:layout/>
      <c:overlay val="0"/>
      <c:txPr>
        <a:bodyPr/>
        <a:lstStyle/>
        <a:p>
          <a:pPr>
            <a:defRPr>
              <a:solidFill>
                <a:schemeClr val="tx1"/>
              </a:solidFill>
            </a:defRPr>
          </a:pPr>
          <a:endParaRPr lang="en-US"/>
        </a:p>
      </c:txPr>
    </c:legend>
    <c:plotVisOnly val="1"/>
    <c:dispBlanksAs val="gap"/>
    <c:showDLblsOverMax val="0"/>
  </c:chart>
  <c:spPr>
    <a:solidFill>
      <a:sysClr val="window" lastClr="FFFFFF"/>
    </a:solidFill>
    <a:ln w="25400" cap="flat" cmpd="sng" algn="ctr">
      <a:solidFill>
        <a:srgbClr val="B2B2B2">
          <a:lumMod val="60000"/>
          <a:lumOff val="40000"/>
        </a:srgbClr>
      </a:solidFill>
      <a:prstDash val="solid"/>
    </a:ln>
    <a:effectLst/>
  </c:spPr>
  <c:txPr>
    <a:bodyPr/>
    <a:lstStyle/>
    <a:p>
      <a:pPr>
        <a:defRPr>
          <a:solidFill>
            <a:sysClr val="window" lastClr="FFFFFF"/>
          </a:solidFill>
          <a:latin typeface="+mn-lt"/>
          <a:ea typeface="+mn-ea"/>
          <a:cs typeface="+mn-cs"/>
        </a:defRPr>
      </a:pPr>
      <a:endParaRPr lang="en-US"/>
    </a:p>
  </c:txPr>
  <c:externalData r:id="rId2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99EC2F-522A-4830-9FEA-6F0DDF15148D}" type="datetimeFigureOut">
              <a:rPr lang="en-US" smtClean="0"/>
              <a:t>4/22/2015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28B730-45DB-4137-8FD9-37A0AB4247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6996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28B730-45DB-4137-8FD9-37A0AB4247F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5989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81B28-6769-7041-8F05-065D2BF355CD}" type="datetimeFigureOut">
              <a:rPr lang="en-US" smtClean="0"/>
              <a:t>4/22/2015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CBBDB-C70D-1E4D-BE6C-6BA3EA89F8D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81B28-6769-7041-8F05-065D2BF355CD}" type="datetimeFigureOut">
              <a:rPr lang="en-US" smtClean="0"/>
              <a:t>4/22/2015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CBBDB-C70D-1E4D-BE6C-6BA3EA89F8D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81B28-6769-7041-8F05-065D2BF355CD}" type="datetimeFigureOut">
              <a:rPr lang="en-US" smtClean="0"/>
              <a:t>4/22/2015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CBBDB-C70D-1E4D-BE6C-6BA3EA89F8D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81B28-6769-7041-8F05-065D2BF355CD}" type="datetimeFigureOut">
              <a:rPr lang="en-US" smtClean="0"/>
              <a:t>4/22/2015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CBBDB-C70D-1E4D-BE6C-6BA3EA89F8D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81B28-6769-7041-8F05-065D2BF355CD}" type="datetimeFigureOut">
              <a:rPr lang="en-US" smtClean="0"/>
              <a:t>4/22/2015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CBBDB-C70D-1E4D-BE6C-6BA3EA89F8D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81B28-6769-7041-8F05-065D2BF355CD}" type="datetimeFigureOut">
              <a:rPr lang="en-US" smtClean="0"/>
              <a:t>4/22/2015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CBBDB-C70D-1E4D-BE6C-6BA3EA89F8D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81B28-6769-7041-8F05-065D2BF355CD}" type="datetimeFigureOut">
              <a:rPr lang="en-US" smtClean="0"/>
              <a:t>4/22/2015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CBBDB-C70D-1E4D-BE6C-6BA3EA89F8D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81B28-6769-7041-8F05-065D2BF355CD}" type="datetimeFigureOut">
              <a:rPr lang="en-US" smtClean="0"/>
              <a:t>4/22/2015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CBBDB-C70D-1E4D-BE6C-6BA3EA89F8D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81B28-6769-7041-8F05-065D2BF355CD}" type="datetimeFigureOut">
              <a:rPr lang="en-US" smtClean="0"/>
              <a:t>4/22/2015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CBBDB-C70D-1E4D-BE6C-6BA3EA89F8D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81B28-6769-7041-8F05-065D2BF355CD}" type="datetimeFigureOut">
              <a:rPr lang="en-US" smtClean="0"/>
              <a:t>4/22/2015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CBBDB-C70D-1E4D-BE6C-6BA3EA89F8D3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81B28-6769-7041-8F05-065D2BF355CD}" type="datetimeFigureOut">
              <a:rPr lang="en-US" smtClean="0"/>
              <a:t>4/22/2015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FBCBBDB-C70D-1E4D-BE6C-6BA3EA89F8D3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6FBCBBDB-C70D-1E4D-BE6C-6BA3EA89F8D3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FDE81B28-6769-7041-8F05-065D2BF355CD}" type="datetimeFigureOut">
              <a:rPr lang="en-US" smtClean="0"/>
              <a:t>4/22/2015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  <p:sldLayoutId id="2147483823" r:id="rId2"/>
    <p:sldLayoutId id="2147483824" r:id="rId3"/>
    <p:sldLayoutId id="2147483825" r:id="rId4"/>
    <p:sldLayoutId id="2147483826" r:id="rId5"/>
    <p:sldLayoutId id="2147483827" r:id="rId6"/>
    <p:sldLayoutId id="2147483828" r:id="rId7"/>
    <p:sldLayoutId id="2147483829" r:id="rId8"/>
    <p:sldLayoutId id="2147483830" r:id="rId9"/>
    <p:sldLayoutId id="2147483831" r:id="rId10"/>
    <p:sldLayoutId id="2147483832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3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3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5.emf"/><Relationship Id="rId4" Type="http://schemas.openxmlformats.org/officeDocument/2006/relationships/package" Target="../embeddings/Microsoft_Excel_Worksheet1.xlsx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media" Target="../media/media4.mp4"/><Relationship Id="rId7" Type="http://schemas.openxmlformats.org/officeDocument/2006/relationships/image" Target="../media/image39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8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4.mp4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5.emf"/><Relationship Id="rId5" Type="http://schemas.openxmlformats.org/officeDocument/2006/relationships/package" Target="../embeddings/Microsoft_Excel_Worksheet2.xlsx"/><Relationship Id="rId4" Type="http://schemas.openxmlformats.org/officeDocument/2006/relationships/image" Target="../media/image47.e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7172" y="-3514713"/>
            <a:ext cx="8269298" cy="70788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	</a:t>
            </a:r>
            <a:r>
              <a:rPr lang="en-US" dirty="0" smtClean="0"/>
              <a:t>								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pPr algn="ctr"/>
            <a:r>
              <a:rPr lang="en-US" sz="2000" b="1" dirty="0" smtClean="0">
                <a:latin typeface="Times New Roman"/>
                <a:cs typeface="Times New Roman"/>
              </a:rPr>
              <a:t>Implementation of Whole </a:t>
            </a:r>
            <a:r>
              <a:rPr lang="en-US" sz="2000" b="1" dirty="0">
                <a:latin typeface="Times New Roman"/>
                <a:cs typeface="Times New Roman"/>
              </a:rPr>
              <a:t>B</a:t>
            </a:r>
            <a:r>
              <a:rPr lang="en-US" sz="2000" b="1" dirty="0" smtClean="0">
                <a:latin typeface="Times New Roman"/>
                <a:cs typeface="Times New Roman"/>
              </a:rPr>
              <a:t>ody </a:t>
            </a:r>
            <a:r>
              <a:rPr lang="en-US" sz="2000" b="1" dirty="0">
                <a:latin typeface="Times New Roman"/>
                <a:cs typeface="Times New Roman"/>
              </a:rPr>
              <a:t>S</a:t>
            </a:r>
            <a:r>
              <a:rPr lang="en-US" sz="2000" b="1" dirty="0" smtClean="0">
                <a:latin typeface="Times New Roman"/>
                <a:cs typeface="Times New Roman"/>
              </a:rPr>
              <a:t>canner for </a:t>
            </a:r>
          </a:p>
          <a:p>
            <a:pPr algn="ctr"/>
            <a:r>
              <a:rPr lang="en-US" sz="2000" b="1" dirty="0" smtClean="0">
                <a:latin typeface="Times New Roman"/>
                <a:cs typeface="Times New Roman"/>
              </a:rPr>
              <a:t>Real </a:t>
            </a:r>
            <a:r>
              <a:rPr lang="en-US" sz="2000" b="1" dirty="0">
                <a:latin typeface="Times New Roman"/>
                <a:cs typeface="Times New Roman"/>
              </a:rPr>
              <a:t>T</a:t>
            </a:r>
            <a:r>
              <a:rPr lang="en-US" sz="2000" b="1" dirty="0" smtClean="0">
                <a:latin typeface="Times New Roman"/>
                <a:cs typeface="Times New Roman"/>
              </a:rPr>
              <a:t>ime </a:t>
            </a:r>
            <a:r>
              <a:rPr lang="en-US" sz="2000" b="1" dirty="0">
                <a:latin typeface="Times New Roman"/>
                <a:cs typeface="Times New Roman"/>
              </a:rPr>
              <a:t>O</a:t>
            </a:r>
            <a:r>
              <a:rPr lang="en-US" sz="2000" b="1" dirty="0" smtClean="0">
                <a:latin typeface="Times New Roman"/>
                <a:cs typeface="Times New Roman"/>
              </a:rPr>
              <a:t>ptimization of Workstations </a:t>
            </a:r>
          </a:p>
          <a:p>
            <a:endParaRPr lang="en-US" dirty="0"/>
          </a:p>
          <a:p>
            <a:r>
              <a:rPr lang="en-US" dirty="0" smtClean="0"/>
              <a:t>				</a:t>
            </a:r>
          </a:p>
          <a:p>
            <a:r>
              <a:rPr lang="en-US" dirty="0" smtClean="0"/>
              <a:t>						Faculty Advisor: Dr. Gonzalez</a:t>
            </a:r>
          </a:p>
          <a:p>
            <a:r>
              <a:rPr lang="en-US" dirty="0"/>
              <a:t>	</a:t>
            </a:r>
            <a:r>
              <a:rPr lang="en-US" dirty="0" smtClean="0"/>
              <a:t>					Course Advisor: Dr. </a:t>
            </a:r>
            <a:r>
              <a:rPr lang="en-US" dirty="0" err="1" smtClean="0"/>
              <a:t>Sarkar</a:t>
            </a:r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/>
              <a:t>	</a:t>
            </a:r>
            <a:r>
              <a:rPr lang="en-US" dirty="0" smtClean="0"/>
              <a:t>								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5512" y="2513169"/>
            <a:ext cx="2451600" cy="3054181"/>
          </a:xfrm>
          <a:prstGeom prst="rect">
            <a:avLst/>
          </a:prstGeom>
        </p:spPr>
      </p:pic>
      <p:pic>
        <p:nvPicPr>
          <p:cNvPr id="6" name="Picture 2" descr="C:\Users\jgcavazos1\AppData\Local\Microsoft\Windows\Temporary Internet Files\Content.IE5\G5UOWZLU\phot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926" y="2513169"/>
            <a:ext cx="893549" cy="1050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41" t="30181" r="59269" b="56098"/>
          <a:stretch/>
        </p:blipFill>
        <p:spPr bwMode="auto">
          <a:xfrm>
            <a:off x="1065575" y="5220905"/>
            <a:ext cx="959005" cy="1050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353514" y="2669308"/>
            <a:ext cx="227511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dirty="0" smtClean="0"/>
              <a:t>Caleb Jaime</a:t>
            </a:r>
          </a:p>
          <a:p>
            <a:r>
              <a:rPr lang="es-MX" sz="1400" i="1" dirty="0" smtClean="0"/>
              <a:t>Manufacturing Engr. </a:t>
            </a:r>
            <a:endParaRPr lang="es-MX" sz="1400" i="1" dirty="0"/>
          </a:p>
        </p:txBody>
      </p:sp>
      <p:sp>
        <p:nvSpPr>
          <p:cNvPr id="10" name="TextBox 9"/>
          <p:cNvSpPr txBox="1"/>
          <p:nvPr/>
        </p:nvSpPr>
        <p:spPr>
          <a:xfrm>
            <a:off x="2320855" y="4036542"/>
            <a:ext cx="230776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dirty="0" err="1" smtClean="0"/>
              <a:t>Jesus</a:t>
            </a:r>
            <a:r>
              <a:rPr lang="es-MX" sz="1600" dirty="0" smtClean="0"/>
              <a:t> G. Cavazos</a:t>
            </a:r>
          </a:p>
          <a:p>
            <a:r>
              <a:rPr lang="es-MX" sz="1400" i="1" dirty="0" smtClean="0"/>
              <a:t>Manufacturing Engr. </a:t>
            </a:r>
            <a:endParaRPr lang="es-MX" sz="1400" i="1" dirty="0"/>
          </a:p>
        </p:txBody>
      </p:sp>
      <p:sp>
        <p:nvSpPr>
          <p:cNvPr id="11" name="TextBox 10"/>
          <p:cNvSpPr txBox="1"/>
          <p:nvPr/>
        </p:nvSpPr>
        <p:spPr>
          <a:xfrm>
            <a:off x="2353513" y="5469395"/>
            <a:ext cx="262053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dirty="0" smtClean="0"/>
              <a:t>Estefania Gonzalez</a:t>
            </a:r>
          </a:p>
          <a:p>
            <a:r>
              <a:rPr lang="es-MX" sz="1400" i="1" dirty="0" smtClean="0"/>
              <a:t>Manufacturing Engr. </a:t>
            </a:r>
            <a:endParaRPr lang="es-MX" sz="1400" i="1" dirty="0"/>
          </a:p>
        </p:txBody>
      </p:sp>
      <p:pic>
        <p:nvPicPr>
          <p:cNvPr id="2050" name="Picture 2" descr="C:\Users\jgcavazos1\AppData\Local\Microsoft\Windows\Temporary Internet Files\Content.IE5\1KB3ZE21\10393807_10201757163889837_4398998274719907292_n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575" y="3866766"/>
            <a:ext cx="1002853" cy="1002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7343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1750628"/>
              </p:ext>
            </p:extLst>
          </p:nvPr>
        </p:nvGraphicFramePr>
        <p:xfrm>
          <a:off x="1448463" y="1840788"/>
          <a:ext cx="6096000" cy="3632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/>
                <a:gridCol w="2032000"/>
                <a:gridCol w="203200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Our Company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Production</a:t>
                      </a:r>
                      <a:r>
                        <a:rPr lang="en-US" baseline="0" dirty="0" smtClean="0"/>
                        <a:t> Basics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Feature 1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Adjust height &amp; angle electrically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Electric Height </a:t>
                      </a:r>
                      <a:endParaRPr lang="en-US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Feature 2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500 </a:t>
                      </a:r>
                      <a:r>
                        <a:rPr lang="en-US" sz="1400" dirty="0" err="1" smtClean="0"/>
                        <a:t>Lummens</a:t>
                      </a:r>
                      <a:r>
                        <a:rPr lang="en-US" sz="1400" dirty="0" smtClean="0"/>
                        <a:t> (adjustable)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Not</a:t>
                      </a:r>
                      <a:r>
                        <a:rPr lang="en-US" sz="1400" baseline="0" dirty="0" smtClean="0"/>
                        <a:t> adjustable</a:t>
                      </a:r>
                      <a:endParaRPr lang="en-US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Feature 3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12’’x7’’ foot rest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Foot Rest</a:t>
                      </a:r>
                      <a:endParaRPr lang="en-US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Feature 4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65’’x43’’x27’’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36’’X48’’</a:t>
                      </a:r>
                      <a:endParaRPr lang="en-US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Feature 5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200 </a:t>
                      </a:r>
                      <a:r>
                        <a:rPr lang="en-US" sz="1400" dirty="0" err="1" smtClean="0"/>
                        <a:t>lbs</a:t>
                      </a:r>
                      <a:r>
                        <a:rPr lang="en-US" sz="1400" dirty="0" smtClean="0"/>
                        <a:t> lift</a:t>
                      </a:r>
                      <a:r>
                        <a:rPr lang="en-US" sz="1400" baseline="0" dirty="0" smtClean="0"/>
                        <a:t> capacity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125 </a:t>
                      </a:r>
                      <a:r>
                        <a:rPr lang="en-US" sz="1400" dirty="0" err="1" smtClean="0"/>
                        <a:t>lbs</a:t>
                      </a:r>
                      <a:endParaRPr lang="en-US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Feature 6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15 s displacement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N/A</a:t>
                      </a:r>
                      <a:endParaRPr lang="en-US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Feature 7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HD Steel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Aluminum Legs</a:t>
                      </a:r>
                      <a:endParaRPr lang="en-US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Cost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$3,500 (Target)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$3,228</a:t>
                      </a:r>
                      <a:endParaRPr lang="en-US" sz="1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762663" y="440849"/>
            <a:ext cx="5724799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900" dirty="0" smtClean="0">
                <a:solidFill>
                  <a:schemeClr val="tx2"/>
                </a:solidFill>
                <a:latin typeface="+mj-lt"/>
              </a:rPr>
              <a:t>Competitive Products  </a:t>
            </a:r>
            <a:endParaRPr lang="en-US" sz="390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48463" y="5725886"/>
            <a:ext cx="6291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Market Opportunity: $25,000,000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5198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Functional Decomposition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399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Selection Process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How did you identify key components?</a:t>
            </a:r>
          </a:p>
          <a:p>
            <a:r>
              <a:rPr lang="en-US" dirty="0" smtClean="0"/>
              <a:t>Competitive products? Brain Storming? Combination?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59526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1710" y="356865"/>
            <a:ext cx="5724799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900" dirty="0" smtClean="0">
                <a:solidFill>
                  <a:srgbClr val="000000"/>
                </a:solidFill>
                <a:latin typeface="Cambria"/>
              </a:rPr>
              <a:t>Concept Generation Results</a:t>
            </a:r>
            <a:endParaRPr lang="en-US" sz="3900" dirty="0">
              <a:solidFill>
                <a:srgbClr val="000000"/>
              </a:solidFill>
              <a:latin typeface="Cambria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709" y="1649527"/>
            <a:ext cx="3668077" cy="1853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710" y="3842659"/>
            <a:ext cx="3668076" cy="1968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1419" y="3842659"/>
            <a:ext cx="4123151" cy="1968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649527"/>
            <a:ext cx="4087370" cy="1853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6666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1171" y="359784"/>
            <a:ext cx="6589199" cy="813696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Final Design</a:t>
            </a:r>
            <a:br>
              <a:rPr lang="en-US" sz="3600" dirty="0" smtClean="0"/>
            </a:br>
            <a:endParaRPr lang="en-US" sz="3600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9374" y="1766047"/>
            <a:ext cx="4087929" cy="443881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21930" y="2782141"/>
            <a:ext cx="12900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Light Fixture</a:t>
            </a:r>
            <a:endParaRPr lang="en-US" sz="1600" dirty="0"/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3237801" y="2333297"/>
            <a:ext cx="382787" cy="25430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630739" y="5670924"/>
            <a:ext cx="12141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Wooden Foot Rest</a:t>
            </a:r>
            <a:endParaRPr lang="en-US" sz="1400" dirty="0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3499945" y="5789235"/>
            <a:ext cx="623984" cy="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6069495" y="5321824"/>
            <a:ext cx="11841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Actuators</a:t>
            </a:r>
            <a:endParaRPr lang="en-US" sz="1400" dirty="0"/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5894803" y="5670924"/>
            <a:ext cx="349384" cy="25046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5394960" y="4328160"/>
            <a:ext cx="696827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082299" y="3950796"/>
            <a:ext cx="12900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Wooden Table Top</a:t>
            </a:r>
            <a:endParaRPr lang="en-US" sz="1600" dirty="0"/>
          </a:p>
        </p:txBody>
      </p:sp>
      <p:sp>
        <p:nvSpPr>
          <p:cNvPr id="16" name="TextBox 15"/>
          <p:cNvSpPr txBox="1"/>
          <p:nvPr/>
        </p:nvSpPr>
        <p:spPr>
          <a:xfrm>
            <a:off x="5894802" y="3236593"/>
            <a:ext cx="12900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Cork sheet</a:t>
            </a:r>
            <a:endParaRPr lang="en-US" sz="1600" dirty="0"/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5547360" y="3120695"/>
            <a:ext cx="696827" cy="10404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2878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4975" y="1819865"/>
            <a:ext cx="1486077" cy="4306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3497" y="1852520"/>
            <a:ext cx="3390315" cy="4306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24612" y="408733"/>
            <a:ext cx="6589199" cy="1280890"/>
          </a:xfrm>
        </p:spPr>
        <p:txBody>
          <a:bodyPr>
            <a:normAutofit fontScale="90000"/>
          </a:bodyPr>
          <a:lstStyle/>
          <a:p>
            <a:r>
              <a:rPr lang="en-US" sz="4300" dirty="0" smtClean="0"/>
              <a:t>Drawings</a:t>
            </a:r>
            <a:br>
              <a:rPr lang="en-US" sz="4300" dirty="0" smtClean="0"/>
            </a:br>
            <a:endParaRPr lang="en-US" sz="4300" dirty="0"/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7657140" y="1852521"/>
            <a:ext cx="0" cy="427396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7701817" y="3879206"/>
            <a:ext cx="484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65 in</a:t>
            </a:r>
            <a:endParaRPr lang="en-US" sz="1200" b="1" dirty="0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4321629" y="6268890"/>
            <a:ext cx="2867464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413811" y="6126481"/>
            <a:ext cx="8124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43 in</a:t>
            </a:r>
            <a:endParaRPr lang="en-US" sz="1200" b="1" dirty="0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1724975" y="6256723"/>
            <a:ext cx="1400859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912530" y="6126481"/>
            <a:ext cx="6843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27 in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1326353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564" y="896642"/>
            <a:ext cx="5142733" cy="5712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49610" y="0"/>
            <a:ext cx="7620000" cy="1143000"/>
          </a:xfrm>
        </p:spPr>
        <p:txBody>
          <a:bodyPr/>
          <a:lstStyle/>
          <a:p>
            <a:r>
              <a:rPr lang="en-US" dirty="0" smtClean="0"/>
              <a:t>BOM/Budget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0193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27990" y="152399"/>
            <a:ext cx="7877319" cy="661280"/>
          </a:xfrm>
        </p:spPr>
        <p:txBody>
          <a:bodyPr>
            <a:normAutofit fontScale="90000"/>
          </a:bodyPr>
          <a:lstStyle/>
          <a:p>
            <a:r>
              <a:rPr lang="en-US" sz="4300" dirty="0" smtClean="0"/>
              <a:t>Prototype Vs. Production Cost</a:t>
            </a:r>
            <a:endParaRPr lang="en-US" sz="4300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4227292"/>
              </p:ext>
            </p:extLst>
          </p:nvPr>
        </p:nvGraphicFramePr>
        <p:xfrm>
          <a:off x="1589412" y="813679"/>
          <a:ext cx="6535420" cy="3007041"/>
        </p:xfrm>
        <a:graphic>
          <a:graphicData uri="http://schemas.openxmlformats.org/drawingml/2006/table">
            <a:tbl>
              <a:tblPr/>
              <a:tblGrid>
                <a:gridCol w="2013383"/>
                <a:gridCol w="1909304"/>
                <a:gridCol w="1263299"/>
                <a:gridCol w="674717"/>
                <a:gridCol w="674717"/>
              </a:tblGrid>
              <a:tr h="22954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Cost of Materials: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Material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Quantiy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Price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Total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</a:tr>
              <a:tr h="22954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Square Tubing 2'' (40 ft.)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954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Hardwood (worktable) 1ft^2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22.5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954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Actuators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954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Arduino Board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13.8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13.8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954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Cork Sheet for Back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954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Ultrasonic Sensors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8.99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8.99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9545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LED Fixture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954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Arduino Cables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3.89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3.89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954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Arduino Dsiplay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21.88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21.88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954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Relay Board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6.25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6.25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102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Light Sensor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5.55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5.55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1023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Total: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548.86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3384242"/>
              </p:ext>
            </p:extLst>
          </p:nvPr>
        </p:nvGraphicFramePr>
        <p:xfrm>
          <a:off x="1589412" y="3937964"/>
          <a:ext cx="6535419" cy="2495550"/>
        </p:xfrm>
        <a:graphic>
          <a:graphicData uri="http://schemas.openxmlformats.org/drawingml/2006/table">
            <a:tbl>
              <a:tblPr/>
              <a:tblGrid>
                <a:gridCol w="2013384"/>
                <a:gridCol w="1909304"/>
                <a:gridCol w="1263299"/>
                <a:gridCol w="674716"/>
                <a:gridCol w="674716"/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Cost of Materials: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Material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Quantity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Price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Total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Square Tubing 2'' (40 ft.)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Hardwood (worktable) 1ft^2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Actuators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Arduino Board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Cork Sheet for Back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Ultrasonic Sensors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LED</a:t>
                      </a:r>
                      <a:r>
                        <a:rPr lang="en-US" sz="11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Fixture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55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55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Arduino Cables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Arduino Dsiplay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Relay Board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Light Sensor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3.5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3.5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Total: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458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81600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2982686" cy="748619"/>
          </a:xfrm>
        </p:spPr>
        <p:txBody>
          <a:bodyPr>
            <a:normAutofit/>
          </a:bodyPr>
          <a:lstStyle/>
          <a:p>
            <a:r>
              <a:rPr lang="en-US" sz="3600" dirty="0" smtClean="0"/>
              <a:t>Assembly </a:t>
            </a:r>
            <a:endParaRPr lang="en-US" sz="3600" dirty="0"/>
          </a:p>
        </p:txBody>
      </p:sp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2071116" y="748618"/>
            <a:ext cx="5372100" cy="5871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919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234" y="1610698"/>
            <a:ext cx="1220497" cy="22755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16533" y="2055294"/>
            <a:ext cx="2261008" cy="1371819"/>
          </a:xfrm>
          <a:prstGeom prst="rect">
            <a:avLst/>
          </a:prstGeom>
        </p:spPr>
      </p:pic>
      <p:pic>
        <p:nvPicPr>
          <p:cNvPr id="6" name="Picture 2" descr="C:\Users\jgcavazos1\AppData\Local\Microsoft\Windows\Temporary Internet Files\Content.IE5\3XCF0BMP\20150227_120612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82" r="21582"/>
          <a:stretch/>
        </p:blipFill>
        <p:spPr bwMode="auto">
          <a:xfrm>
            <a:off x="336313" y="4192384"/>
            <a:ext cx="2451712" cy="2176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/>
          <p:nvPr/>
        </p:nvPicPr>
        <p:blipFill rotWithShape="1">
          <a:blip r:embed="rId5"/>
          <a:srcRect l="50000" t="-325" r="19158" b="19922"/>
          <a:stretch/>
        </p:blipFill>
        <p:spPr bwMode="auto">
          <a:xfrm>
            <a:off x="6289349" y="4160770"/>
            <a:ext cx="2440994" cy="234058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3328870" y="4110321"/>
            <a:ext cx="2651505" cy="2340587"/>
            <a:chOff x="2127609" y="1750703"/>
            <a:chExt cx="4380731" cy="4497856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127609" y="1750703"/>
              <a:ext cx="4368218" cy="4497856"/>
            </a:xfrm>
            <a:prstGeom prst="rect">
              <a:avLst/>
            </a:prstGeom>
          </p:spPr>
        </p:pic>
        <p:cxnSp>
          <p:nvCxnSpPr>
            <p:cNvPr id="10" name="Straight Arrow Connector 9"/>
            <p:cNvCxnSpPr/>
            <p:nvPr/>
          </p:nvCxnSpPr>
          <p:spPr>
            <a:xfrm flipV="1">
              <a:off x="3450771" y="5148943"/>
              <a:ext cx="620486" cy="217714"/>
            </a:xfrm>
            <a:prstGeom prst="straightConnector1">
              <a:avLst/>
            </a:prstGeom>
            <a:ln w="28575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2308017" y="4996191"/>
              <a:ext cx="1142753" cy="8871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Arduino Board</a:t>
              </a:r>
              <a:endParaRPr lang="en-US" sz="1200" dirty="0"/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 flipV="1">
              <a:off x="2976283" y="3829565"/>
              <a:ext cx="0" cy="540668"/>
            </a:xfrm>
            <a:prstGeom prst="straightConnector1">
              <a:avLst/>
            </a:prstGeom>
            <a:ln w="28575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2308017" y="4370233"/>
              <a:ext cx="1142753" cy="5323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Relay</a:t>
              </a:r>
              <a:endParaRPr lang="en-US" sz="1200" dirty="0"/>
            </a:p>
          </p:txBody>
        </p:sp>
        <p:cxnSp>
          <p:nvCxnSpPr>
            <p:cNvPr id="14" name="Straight Arrow Connector 13"/>
            <p:cNvCxnSpPr>
              <a:stCxn id="15" idx="1"/>
            </p:cNvCxnSpPr>
            <p:nvPr/>
          </p:nvCxnSpPr>
          <p:spPr>
            <a:xfrm flipH="1">
              <a:off x="4199094" y="2532792"/>
              <a:ext cx="197338" cy="634950"/>
            </a:xfrm>
            <a:prstGeom prst="straightConnector1">
              <a:avLst/>
            </a:prstGeom>
            <a:ln w="28575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4396432" y="1778696"/>
              <a:ext cx="2111908" cy="15081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/>
                <a:t>The numbers where the cables are connected in the board represent the pin output</a:t>
              </a:r>
              <a:endParaRPr lang="en-US" sz="900" dirty="0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3438065" y="6501357"/>
            <a:ext cx="25739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 smtClean="0"/>
              <a:t>Figure 4 </a:t>
            </a:r>
            <a:r>
              <a:rPr lang="en-US" sz="1200" dirty="0" smtClean="0"/>
              <a:t>Connection for Relay</a:t>
            </a:r>
            <a:endParaRPr lang="en-US" sz="1200" dirty="0"/>
          </a:p>
        </p:txBody>
      </p:sp>
      <p:sp>
        <p:nvSpPr>
          <p:cNvPr id="17" name="TextBox 16"/>
          <p:cNvSpPr txBox="1"/>
          <p:nvPr/>
        </p:nvSpPr>
        <p:spPr>
          <a:xfrm>
            <a:off x="275171" y="6450908"/>
            <a:ext cx="25739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 smtClean="0"/>
              <a:t>Figure 3 </a:t>
            </a:r>
            <a:r>
              <a:rPr lang="en-US" sz="1200" dirty="0" smtClean="0"/>
              <a:t>Size Relation</a:t>
            </a:r>
            <a:endParaRPr lang="en-US" sz="1200" dirty="0"/>
          </a:p>
        </p:txBody>
      </p:sp>
      <p:sp>
        <p:nvSpPr>
          <p:cNvPr id="18" name="TextBox 17"/>
          <p:cNvSpPr txBox="1"/>
          <p:nvPr/>
        </p:nvSpPr>
        <p:spPr>
          <a:xfrm>
            <a:off x="6289349" y="6515257"/>
            <a:ext cx="25739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 smtClean="0"/>
              <a:t>Figure 5 </a:t>
            </a:r>
            <a:r>
              <a:rPr lang="en-US" sz="1200" dirty="0" smtClean="0"/>
              <a:t>Code for Pistons</a:t>
            </a:r>
            <a:endParaRPr lang="en-US" sz="1200" dirty="0"/>
          </a:p>
        </p:txBody>
      </p:sp>
      <p:sp>
        <p:nvSpPr>
          <p:cNvPr id="19" name="TextBox 18"/>
          <p:cNvSpPr txBox="1"/>
          <p:nvPr/>
        </p:nvSpPr>
        <p:spPr>
          <a:xfrm>
            <a:off x="3328870" y="3800059"/>
            <a:ext cx="25739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 smtClean="0"/>
              <a:t>Figure 2 </a:t>
            </a:r>
            <a:r>
              <a:rPr lang="en-US" sz="1200" dirty="0" smtClean="0"/>
              <a:t>Connection for H-Bridge</a:t>
            </a:r>
            <a:endParaRPr lang="en-US" sz="1200" dirty="0"/>
          </a:p>
        </p:txBody>
      </p:sp>
      <p:grpSp>
        <p:nvGrpSpPr>
          <p:cNvPr id="20" name="Group 19"/>
          <p:cNvGrpSpPr/>
          <p:nvPr/>
        </p:nvGrpSpPr>
        <p:grpSpPr>
          <a:xfrm>
            <a:off x="3568216" y="1163844"/>
            <a:ext cx="5162127" cy="2841077"/>
            <a:chOff x="182758" y="1860862"/>
            <a:chExt cx="10150334" cy="4326530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7"/>
            <a:srcRect l="-1" t="3243" r="590" b="10282"/>
            <a:stretch/>
          </p:blipFill>
          <p:spPr>
            <a:xfrm>
              <a:off x="182758" y="1860862"/>
              <a:ext cx="7548404" cy="3998259"/>
            </a:xfrm>
            <a:prstGeom prst="rect">
              <a:avLst/>
            </a:prstGeom>
          </p:spPr>
        </p:pic>
        <p:cxnSp>
          <p:nvCxnSpPr>
            <p:cNvPr id="22" name="Straight Arrow Connector 21"/>
            <p:cNvCxnSpPr/>
            <p:nvPr/>
          </p:nvCxnSpPr>
          <p:spPr>
            <a:xfrm flipH="1">
              <a:off x="3017042" y="2317223"/>
              <a:ext cx="1244105" cy="180814"/>
            </a:xfrm>
            <a:prstGeom prst="straightConnector1">
              <a:avLst/>
            </a:prstGeom>
            <a:ln w="28575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>
              <a:off x="6179791" y="2460673"/>
              <a:ext cx="0" cy="427330"/>
            </a:xfrm>
            <a:prstGeom prst="straightConnector1">
              <a:avLst/>
            </a:prstGeom>
            <a:ln w="28575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4303399" y="1989136"/>
              <a:ext cx="1789339" cy="6561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Arduino Board</a:t>
              </a:r>
              <a:endParaRPr lang="en-US" sz="1100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6179790" y="2460674"/>
              <a:ext cx="1805970" cy="3983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H-Bridge</a:t>
              </a:r>
              <a:endParaRPr lang="en-US" sz="1100" dirty="0"/>
            </a:p>
          </p:txBody>
        </p:sp>
        <p:cxnSp>
          <p:nvCxnSpPr>
            <p:cNvPr id="26" name="Straight Arrow Connector 25"/>
            <p:cNvCxnSpPr/>
            <p:nvPr/>
          </p:nvCxnSpPr>
          <p:spPr>
            <a:xfrm flipH="1">
              <a:off x="7476564" y="4034118"/>
              <a:ext cx="509196" cy="0"/>
            </a:xfrm>
            <a:prstGeom prst="straightConnector1">
              <a:avLst/>
            </a:prstGeom>
            <a:ln w="28575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/>
            <p:cNvSpPr txBox="1"/>
            <p:nvPr/>
          </p:nvSpPr>
          <p:spPr>
            <a:xfrm>
              <a:off x="7476565" y="4101872"/>
              <a:ext cx="2856527" cy="1171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Connections for: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100" dirty="0" smtClean="0"/>
                <a:t>Ground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100" dirty="0" smtClean="0"/>
                <a:t>5V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100" dirty="0" smtClean="0"/>
                <a:t>12V</a:t>
              </a:r>
              <a:endParaRPr lang="en-US" sz="1100" dirty="0"/>
            </a:p>
          </p:txBody>
        </p:sp>
        <p:cxnSp>
          <p:nvCxnSpPr>
            <p:cNvPr id="28" name="Straight Arrow Connector 27"/>
            <p:cNvCxnSpPr/>
            <p:nvPr/>
          </p:nvCxnSpPr>
          <p:spPr>
            <a:xfrm flipV="1">
              <a:off x="4580965" y="4706471"/>
              <a:ext cx="0" cy="442472"/>
            </a:xfrm>
            <a:prstGeom prst="straightConnector1">
              <a:avLst/>
            </a:prstGeom>
            <a:ln w="28575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4440638" y="5414042"/>
              <a:ext cx="3478305" cy="7733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/>
                <a:t>Cables indicate where to connect from the Arduino board to the H-Bridge</a:t>
              </a:r>
              <a:endParaRPr lang="en-US" sz="900" dirty="0"/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585234" y="3915385"/>
            <a:ext cx="25739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 smtClean="0"/>
              <a:t>Figure 1 </a:t>
            </a:r>
            <a:r>
              <a:rPr lang="en-US" sz="1200" dirty="0" smtClean="0"/>
              <a:t>Painting of Workstation</a:t>
            </a:r>
            <a:endParaRPr lang="en-US" sz="1200" dirty="0"/>
          </a:p>
        </p:txBody>
      </p:sp>
      <p:sp>
        <p:nvSpPr>
          <p:cNvPr id="32" name="Title 1"/>
          <p:cNvSpPr>
            <a:spLocks noGrp="1"/>
          </p:cNvSpPr>
          <p:nvPr>
            <p:ph type="title"/>
          </p:nvPr>
        </p:nvSpPr>
        <p:spPr>
          <a:xfrm>
            <a:off x="336313" y="123130"/>
            <a:ext cx="8229600" cy="1143000"/>
          </a:xfrm>
        </p:spPr>
        <p:txBody>
          <a:bodyPr/>
          <a:lstStyle/>
          <a:p>
            <a:pPr algn="l"/>
            <a:r>
              <a:rPr lang="en-US" dirty="0" smtClean="0"/>
              <a:t>Prototype Building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4141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364296"/>
            <a:ext cx="58891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3200" dirty="0" smtClean="0">
                <a:latin typeface="+mj-lt"/>
              </a:rPr>
              <a:t>Outline</a:t>
            </a:r>
            <a:endParaRPr lang="en-US" sz="3200" dirty="0">
              <a:latin typeface="+mj-lt"/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74235" y="1709588"/>
            <a:ext cx="4750168" cy="4466245"/>
          </a:xfrm>
        </p:spPr>
        <p:txBody>
          <a:bodyPr anchor="ctr">
            <a:normAutofit fontScale="77500" lnSpcReduction="2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400" dirty="0" smtClean="0"/>
              <a:t>Background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 smtClean="0"/>
              <a:t>Problem Formulation</a:t>
            </a:r>
          </a:p>
          <a:p>
            <a:pPr lvl="1"/>
            <a:r>
              <a:rPr lang="en-US" sz="2200" dirty="0" smtClean="0"/>
              <a:t>Problem Definition</a:t>
            </a:r>
          </a:p>
          <a:p>
            <a:pPr lvl="1"/>
            <a:r>
              <a:rPr lang="en-US" sz="2200" dirty="0" smtClean="0"/>
              <a:t>Background Research</a:t>
            </a:r>
          </a:p>
          <a:p>
            <a:pPr lvl="1"/>
            <a:r>
              <a:rPr lang="en-US" sz="2200" dirty="0" smtClean="0"/>
              <a:t>Goals, Objectives and Constraints</a:t>
            </a:r>
          </a:p>
          <a:p>
            <a:pPr lvl="1"/>
            <a:r>
              <a:rPr lang="en-US" sz="2200" dirty="0" smtClean="0"/>
              <a:t>QFD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 smtClean="0"/>
              <a:t>Final Design</a:t>
            </a:r>
          </a:p>
          <a:p>
            <a:pPr lvl="1"/>
            <a:r>
              <a:rPr lang="en-US" sz="2200" dirty="0" smtClean="0"/>
              <a:t>Concept Generation Methodology</a:t>
            </a:r>
          </a:p>
          <a:p>
            <a:pPr lvl="1"/>
            <a:r>
              <a:rPr lang="en-US" sz="2200" dirty="0" smtClean="0"/>
              <a:t>Final Design</a:t>
            </a:r>
          </a:p>
          <a:p>
            <a:pPr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2400" dirty="0"/>
              <a:t>Manufacturing  Processes</a:t>
            </a:r>
          </a:p>
          <a:p>
            <a:pPr lvl="1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2200" dirty="0"/>
              <a:t>BoM</a:t>
            </a:r>
          </a:p>
          <a:p>
            <a:pPr lvl="1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2200" dirty="0"/>
              <a:t>Process routing and Assembly</a:t>
            </a:r>
          </a:p>
          <a:p>
            <a:pPr lvl="1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2200" dirty="0"/>
              <a:t>Final Product</a:t>
            </a:r>
          </a:p>
          <a:p>
            <a:pPr lvl="1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2200" dirty="0"/>
              <a:t>Final Product Vs. CAD Model </a:t>
            </a:r>
          </a:p>
          <a:p>
            <a:pPr lvl="1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2200" dirty="0"/>
              <a:t>Operations Manual </a:t>
            </a:r>
          </a:p>
          <a:p>
            <a:pPr lvl="1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2200" dirty="0"/>
              <a:t>Maintenance Manual</a:t>
            </a:r>
          </a:p>
          <a:p>
            <a:pPr marL="0" indent="0">
              <a:buNone/>
            </a:pPr>
            <a:endParaRPr lang="en-US" sz="2400" dirty="0" smtClean="0"/>
          </a:p>
          <a:p>
            <a:pPr marL="457200" lvl="1" indent="0">
              <a:buNone/>
            </a:pPr>
            <a:endParaRPr lang="en-US" sz="2200" dirty="0" smtClean="0"/>
          </a:p>
          <a:p>
            <a:endParaRPr lang="en-US" sz="2200" b="0" dirty="0" smtClean="0"/>
          </a:p>
          <a:p>
            <a:endParaRPr lang="en-US" sz="2400" dirty="0" smtClean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440246" y="1413969"/>
            <a:ext cx="5054010" cy="44662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600" dirty="0" smtClean="0"/>
          </a:p>
          <a:p>
            <a:endParaRPr lang="en-US" sz="2600" dirty="0" smtClean="0"/>
          </a:p>
          <a:p>
            <a:endParaRPr lang="en-US" sz="3200" dirty="0" smtClean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4843017" y="1709588"/>
            <a:ext cx="4750168" cy="4466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5000" lnSpcReduction="2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3000" dirty="0" smtClean="0">
                <a:solidFill>
                  <a:schemeClr val="tx1"/>
                </a:solidFill>
              </a:rPr>
              <a:t>Test Results and Analysis</a:t>
            </a:r>
          </a:p>
          <a:p>
            <a:pPr lvl="1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3000" dirty="0" smtClean="0">
                <a:solidFill>
                  <a:schemeClr val="tx1"/>
                </a:solidFill>
              </a:rPr>
              <a:t>Raw Data</a:t>
            </a:r>
          </a:p>
          <a:p>
            <a:pPr lvl="1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3000" dirty="0" smtClean="0">
                <a:solidFill>
                  <a:schemeClr val="tx1"/>
                </a:solidFill>
              </a:rPr>
              <a:t>Data Analysis</a:t>
            </a:r>
          </a:p>
          <a:p>
            <a:pPr lvl="1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3000" dirty="0" smtClean="0">
                <a:solidFill>
                  <a:schemeClr val="tx1"/>
                </a:solidFill>
              </a:rPr>
              <a:t>Tables and graph</a:t>
            </a:r>
          </a:p>
          <a:p>
            <a:pPr lvl="1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3000" dirty="0" smtClean="0">
                <a:solidFill>
                  <a:schemeClr val="tx1"/>
                </a:solidFill>
              </a:rPr>
              <a:t>Videos (during Experiments)</a:t>
            </a:r>
          </a:p>
          <a:p>
            <a:pPr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3000" dirty="0" smtClean="0">
                <a:solidFill>
                  <a:schemeClr val="tx1"/>
                </a:solidFill>
              </a:rPr>
              <a:t>Results and Discussions</a:t>
            </a:r>
          </a:p>
          <a:p>
            <a:pPr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3000" dirty="0" smtClean="0">
                <a:solidFill>
                  <a:schemeClr val="tx1"/>
                </a:solidFill>
              </a:rPr>
              <a:t>Conclusions</a:t>
            </a:r>
          </a:p>
          <a:p>
            <a:pPr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3000" dirty="0" smtClean="0">
                <a:solidFill>
                  <a:schemeClr val="tx1"/>
                </a:solidFill>
              </a:rPr>
              <a:t>Best Practices</a:t>
            </a:r>
          </a:p>
          <a:p>
            <a:pPr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3000" dirty="0" smtClean="0">
                <a:solidFill>
                  <a:schemeClr val="tx1"/>
                </a:solidFill>
              </a:rPr>
              <a:t>Lessons learned</a:t>
            </a:r>
          </a:p>
          <a:p>
            <a:pPr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3000" dirty="0" smtClean="0">
                <a:solidFill>
                  <a:schemeClr val="tx1"/>
                </a:solidFill>
              </a:rPr>
              <a:t>Summary</a:t>
            </a:r>
          </a:p>
          <a:p>
            <a:pPr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3000" dirty="0" smtClean="0">
                <a:solidFill>
                  <a:schemeClr val="tx1"/>
                </a:solidFill>
              </a:rPr>
              <a:t>Future Recommendations</a:t>
            </a:r>
          </a:p>
          <a:p>
            <a:pPr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3000" dirty="0" smtClean="0">
                <a:solidFill>
                  <a:schemeClr val="tx1"/>
                </a:solidFill>
              </a:rPr>
              <a:t>References</a:t>
            </a:r>
          </a:p>
          <a:p>
            <a:pPr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3000" dirty="0" smtClean="0">
                <a:solidFill>
                  <a:schemeClr val="tx1"/>
                </a:solidFill>
              </a:rPr>
              <a:t>Acknowledgements</a:t>
            </a:r>
          </a:p>
          <a:p>
            <a:pPr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3000" dirty="0" smtClean="0">
                <a:solidFill>
                  <a:schemeClr val="tx1"/>
                </a:solidFill>
              </a:rPr>
              <a:t>Prototype Demonstration</a:t>
            </a:r>
          </a:p>
          <a:p>
            <a:pPr marL="0" indent="0">
              <a:buNone/>
            </a:pPr>
            <a:r>
              <a:rPr lang="en-US" sz="3000" dirty="0" smtClean="0">
                <a:solidFill>
                  <a:schemeClr val="tx1"/>
                </a:solidFill>
              </a:rPr>
              <a:t> </a:t>
            </a:r>
          </a:p>
          <a:p>
            <a:pPr lvl="1">
              <a:buFont typeface="Courier New" panose="02070309020205020404" pitchFamily="49" charset="0"/>
              <a:buChar char="o"/>
            </a:pPr>
            <a:endParaRPr lang="en-US" sz="2200" dirty="0"/>
          </a:p>
          <a:p>
            <a:pPr lvl="1">
              <a:buFont typeface="Courier New" panose="02070309020205020404" pitchFamily="49" charset="0"/>
              <a:buChar char="o"/>
            </a:pPr>
            <a:endParaRPr lang="en-US" sz="2200" dirty="0"/>
          </a:p>
          <a:p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1364296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0" y="2360958"/>
            <a:ext cx="4709965" cy="4030111"/>
            <a:chOff x="360521" y="1731391"/>
            <a:chExt cx="4850376" cy="4438810"/>
          </a:xfrm>
        </p:grpSpPr>
        <p:pic>
          <p:nvPicPr>
            <p:cNvPr id="12" name="Picture 1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7965" y="1731391"/>
              <a:ext cx="4087929" cy="443881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3" name="TextBox 12"/>
            <p:cNvSpPr txBox="1"/>
            <p:nvPr/>
          </p:nvSpPr>
          <p:spPr>
            <a:xfrm>
              <a:off x="360521" y="2747485"/>
              <a:ext cx="129000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Light Fixture</a:t>
              </a:r>
              <a:endParaRPr lang="en-US" sz="1600" dirty="0"/>
            </a:p>
          </p:txBody>
        </p:sp>
        <p:cxnSp>
          <p:nvCxnSpPr>
            <p:cNvPr id="14" name="Straight Arrow Connector 13"/>
            <p:cNvCxnSpPr/>
            <p:nvPr/>
          </p:nvCxnSpPr>
          <p:spPr>
            <a:xfrm flipV="1">
              <a:off x="1076392" y="2298641"/>
              <a:ext cx="382787" cy="254307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469330" y="5636268"/>
              <a:ext cx="121412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Wooden Foot Rest</a:t>
              </a:r>
              <a:endParaRPr lang="en-US" sz="1400" dirty="0"/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>
              <a:off x="1338536" y="5754579"/>
              <a:ext cx="623984" cy="1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3908086" y="5287168"/>
              <a:ext cx="118414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Actuators</a:t>
              </a:r>
              <a:endParaRPr lang="en-US" sz="1400" dirty="0"/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 flipH="1">
              <a:off x="3733394" y="5636268"/>
              <a:ext cx="349384" cy="250469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 flipH="1">
              <a:off x="3233551" y="4293504"/>
              <a:ext cx="696827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3920890" y="3916140"/>
              <a:ext cx="129000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Wooden Table Top</a:t>
              </a:r>
              <a:endParaRPr lang="en-US" sz="1600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733393" y="3201937"/>
              <a:ext cx="129000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Cork sheet</a:t>
              </a:r>
              <a:endParaRPr lang="en-US" sz="1600" dirty="0"/>
            </a:p>
          </p:txBody>
        </p:sp>
        <p:cxnSp>
          <p:nvCxnSpPr>
            <p:cNvPr id="22" name="Straight Arrow Connector 21"/>
            <p:cNvCxnSpPr/>
            <p:nvPr/>
          </p:nvCxnSpPr>
          <p:spPr>
            <a:xfrm flipH="1">
              <a:off x="3385951" y="3086039"/>
              <a:ext cx="696827" cy="104044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Title 1"/>
          <p:cNvSpPr>
            <a:spLocks noGrp="1"/>
          </p:cNvSpPr>
          <p:nvPr>
            <p:ph type="title"/>
          </p:nvPr>
        </p:nvSpPr>
        <p:spPr>
          <a:xfrm>
            <a:off x="457200" y="277133"/>
            <a:ext cx="8229600" cy="1143000"/>
          </a:xfrm>
        </p:spPr>
        <p:txBody>
          <a:bodyPr/>
          <a:lstStyle/>
          <a:p>
            <a:pPr algn="l"/>
            <a:r>
              <a:rPr lang="en-US" dirty="0" smtClean="0"/>
              <a:t>Final Design</a:t>
            </a:r>
            <a:endParaRPr lang="en-US" dirty="0"/>
          </a:p>
        </p:txBody>
      </p:sp>
      <p:grpSp>
        <p:nvGrpSpPr>
          <p:cNvPr id="4096" name="Group 4095"/>
          <p:cNvGrpSpPr/>
          <p:nvPr/>
        </p:nvGrpSpPr>
        <p:grpSpPr>
          <a:xfrm>
            <a:off x="4178527" y="1192864"/>
            <a:ext cx="4508273" cy="4969022"/>
            <a:chOff x="4557914" y="792481"/>
            <a:chExt cx="4508273" cy="4969022"/>
          </a:xfrm>
        </p:grpSpPr>
        <p:pic>
          <p:nvPicPr>
            <p:cNvPr id="4098" name="Picture 2" descr="C:\Users\jgcavazos1\AppData\Local\Microsoft\Windows\Temporary Internet Files\Content.IE5\BTPVS3GY\20150327_114434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94593" y="792481"/>
              <a:ext cx="3948618" cy="49690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5" name="Straight Arrow Connector 4"/>
            <p:cNvCxnSpPr/>
            <p:nvPr/>
          </p:nvCxnSpPr>
          <p:spPr>
            <a:xfrm flipH="1">
              <a:off x="7964198" y="4447577"/>
              <a:ext cx="722602" cy="0"/>
            </a:xfrm>
            <a:prstGeom prst="straightConnector1">
              <a:avLst/>
            </a:prstGeom>
            <a:ln w="28575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5"/>
            <p:cNvSpPr txBox="1"/>
            <p:nvPr/>
          </p:nvSpPr>
          <p:spPr>
            <a:xfrm>
              <a:off x="8041044" y="4478743"/>
              <a:ext cx="1025143" cy="4810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00" dirty="0" smtClean="0"/>
                <a:t>Placement for Arduino</a:t>
              </a:r>
              <a:endParaRPr lang="en-US" sz="1300" dirty="0"/>
            </a:p>
          </p:txBody>
        </p:sp>
        <p:cxnSp>
          <p:nvCxnSpPr>
            <p:cNvPr id="7" name="Straight Arrow Connector 6"/>
            <p:cNvCxnSpPr/>
            <p:nvPr/>
          </p:nvCxnSpPr>
          <p:spPr>
            <a:xfrm flipH="1" flipV="1">
              <a:off x="6968902" y="4245913"/>
              <a:ext cx="498698" cy="713860"/>
            </a:xfrm>
            <a:prstGeom prst="straightConnector1">
              <a:avLst/>
            </a:prstGeom>
            <a:ln w="28575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7218251" y="5039226"/>
              <a:ext cx="1025143" cy="2856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00" dirty="0" smtClean="0"/>
                <a:t>Actuators</a:t>
              </a:r>
              <a:endParaRPr lang="en-US" sz="1300" dirty="0"/>
            </a:p>
          </p:txBody>
        </p:sp>
        <p:cxnSp>
          <p:nvCxnSpPr>
            <p:cNvPr id="9" name="Straight Arrow Connector 8"/>
            <p:cNvCxnSpPr/>
            <p:nvPr/>
          </p:nvCxnSpPr>
          <p:spPr>
            <a:xfrm>
              <a:off x="5425440" y="1731391"/>
              <a:ext cx="820860" cy="229184"/>
            </a:xfrm>
            <a:prstGeom prst="straightConnector1">
              <a:avLst/>
            </a:prstGeom>
            <a:ln w="28575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4557914" y="1420133"/>
              <a:ext cx="1025143" cy="2856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00" dirty="0" smtClean="0"/>
                <a:t>Cork sheet</a:t>
              </a:r>
              <a:endParaRPr lang="en-US" sz="1300" dirty="0"/>
            </a:p>
          </p:txBody>
        </p:sp>
        <p:cxnSp>
          <p:nvCxnSpPr>
            <p:cNvPr id="27" name="Straight Arrow Connector 26"/>
            <p:cNvCxnSpPr/>
            <p:nvPr/>
          </p:nvCxnSpPr>
          <p:spPr>
            <a:xfrm flipV="1">
              <a:off x="6246300" y="5239212"/>
              <a:ext cx="0" cy="306074"/>
            </a:xfrm>
            <a:prstGeom prst="straightConnector1">
              <a:avLst/>
            </a:prstGeom>
            <a:ln w="28575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/>
            <p:cNvSpPr txBox="1"/>
            <p:nvPr/>
          </p:nvSpPr>
          <p:spPr>
            <a:xfrm>
              <a:off x="6250522" y="5399091"/>
              <a:ext cx="1025143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00" dirty="0" smtClean="0"/>
                <a:t>Foot Rest</a:t>
              </a:r>
              <a:endParaRPr lang="en-US" sz="1300" dirty="0"/>
            </a:p>
          </p:txBody>
        </p:sp>
      </p:grpSp>
    </p:spTree>
    <p:extLst>
      <p:ext uri="{BB962C8B-B14F-4D97-AF65-F5344CB8AC3E}">
        <p14:creationId xmlns:p14="http://schemas.microsoft.com/office/powerpoint/2010/main" val="383244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481" y="69792"/>
            <a:ext cx="6589199" cy="1280890"/>
          </a:xfrm>
        </p:spPr>
        <p:txBody>
          <a:bodyPr>
            <a:normAutofit/>
          </a:bodyPr>
          <a:lstStyle/>
          <a:p>
            <a:r>
              <a:rPr lang="en-US" sz="4300" dirty="0" smtClean="0"/>
              <a:t>Ergonomic Measurements</a:t>
            </a:r>
            <a:endParaRPr lang="en-US" sz="43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3240" y="1954304"/>
            <a:ext cx="3938432" cy="5082989"/>
          </a:xfrm>
        </p:spPr>
        <p:txBody>
          <a:bodyPr>
            <a:normAutofit/>
          </a:bodyPr>
          <a:lstStyle/>
          <a:p>
            <a:r>
              <a:rPr lang="en-US" dirty="0" smtClean="0"/>
              <a:t>National Institute of Occupational Safety and Health (NIOSH)</a:t>
            </a:r>
          </a:p>
          <a:p>
            <a:pPr lvl="1"/>
            <a:r>
              <a:rPr lang="en-US" dirty="0" smtClean="0"/>
              <a:t>Precision Work</a:t>
            </a:r>
          </a:p>
          <a:p>
            <a:pPr lvl="2"/>
            <a:r>
              <a:rPr lang="en-US" dirty="0" smtClean="0"/>
              <a:t>1-4in above elbow height</a:t>
            </a:r>
          </a:p>
          <a:p>
            <a:pPr lvl="2"/>
            <a:endParaRPr lang="en-US" dirty="0" smtClean="0"/>
          </a:p>
          <a:p>
            <a:pPr lvl="1"/>
            <a:r>
              <a:rPr lang="en-US" dirty="0" smtClean="0"/>
              <a:t>Light Work</a:t>
            </a:r>
          </a:p>
          <a:p>
            <a:pPr lvl="2"/>
            <a:r>
              <a:rPr lang="en-US" dirty="0" smtClean="0"/>
              <a:t>Just below elbow height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Heavy Work</a:t>
            </a:r>
          </a:p>
          <a:p>
            <a:pPr lvl="2"/>
            <a:r>
              <a:rPr lang="en-US" dirty="0" smtClean="0"/>
              <a:t>4-6in below elbow </a:t>
            </a:r>
            <a:r>
              <a:rPr lang="en-US" dirty="0" smtClean="0"/>
              <a:t>height</a:t>
            </a:r>
          </a:p>
          <a:p>
            <a:pPr lvl="2"/>
            <a:r>
              <a:rPr lang="en-US" dirty="0" smtClean="0">
                <a:solidFill>
                  <a:srgbClr val="FF0000"/>
                </a:solidFill>
              </a:rPr>
              <a:t>Actual reference?</a:t>
            </a:r>
            <a:endParaRPr lang="en-US" dirty="0" smtClean="0">
              <a:solidFill>
                <a:srgbClr val="FF0000"/>
              </a:solidFill>
            </a:endParaRPr>
          </a:p>
          <a:p>
            <a:pPr lvl="1"/>
            <a:endParaRPr lang="en-US" dirty="0"/>
          </a:p>
        </p:txBody>
      </p:sp>
      <p:pic>
        <p:nvPicPr>
          <p:cNvPr id="2050" name="Picture 2" descr="http://images.ccohs.ca/oshanswers/Ergo010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3463" y="2597075"/>
            <a:ext cx="4262980" cy="2157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988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Data Collection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1" t="16000" r="34632" b="8491"/>
          <a:stretch/>
        </p:blipFill>
        <p:spPr bwMode="auto">
          <a:xfrm>
            <a:off x="822960" y="1737361"/>
            <a:ext cx="6726949" cy="4523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842657" y="5872862"/>
            <a:ext cx="881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#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 rot="16200000">
            <a:off x="443516" y="3159128"/>
            <a:ext cx="88174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 smtClean="0"/>
              <a:t>Height</a:t>
            </a:r>
            <a:endParaRPr lang="en-US" sz="1500" b="1" dirty="0"/>
          </a:p>
        </p:txBody>
      </p:sp>
    </p:spTree>
    <p:extLst>
      <p:ext uri="{BB962C8B-B14F-4D97-AF65-F5344CB8AC3E}">
        <p14:creationId xmlns:p14="http://schemas.microsoft.com/office/powerpoint/2010/main" val="3211861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3627" y="182083"/>
            <a:ext cx="7543800" cy="795665"/>
          </a:xfrm>
        </p:spPr>
        <p:txBody>
          <a:bodyPr/>
          <a:lstStyle/>
          <a:p>
            <a:pPr algn="l"/>
            <a:r>
              <a:rPr lang="en-US" dirty="0" smtClean="0"/>
              <a:t>Test Trials - Precision</a:t>
            </a:r>
            <a:endParaRPr lang="en-US" dirty="0"/>
          </a:p>
        </p:txBody>
      </p:sp>
      <p:pic>
        <p:nvPicPr>
          <p:cNvPr id="3" name="33f312e9c09294420b0c173c9931e82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 rot="5400000">
            <a:off x="-173336" y="2090611"/>
            <a:ext cx="4876800" cy="268287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23626" y="6089904"/>
            <a:ext cx="2770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Ergonomically Correct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907362" y="6089904"/>
            <a:ext cx="2770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Ergonomically Incorrect</a:t>
            </a:r>
            <a:endParaRPr lang="en-US" dirty="0"/>
          </a:p>
        </p:txBody>
      </p:sp>
      <p:pic>
        <p:nvPicPr>
          <p:cNvPr id="9" name="1f8e01f21f9e80944d662e54bc671709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 rot="5400000">
            <a:off x="3810399" y="2090611"/>
            <a:ext cx="4876800" cy="268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160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2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484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00083197"/>
              </p:ext>
            </p:extLst>
          </p:nvPr>
        </p:nvGraphicFramePr>
        <p:xfrm>
          <a:off x="1241693" y="1296974"/>
          <a:ext cx="6370845" cy="32811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Operator </a:t>
            </a:r>
            <a:r>
              <a:rPr lang="en-US" dirty="0" smtClean="0"/>
              <a:t>#1-Precision </a:t>
            </a:r>
            <a:r>
              <a:rPr lang="en-US" dirty="0"/>
              <a:t>Work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65065656"/>
              </p:ext>
            </p:extLst>
          </p:nvPr>
        </p:nvGraphicFramePr>
        <p:xfrm>
          <a:off x="1628576" y="4815460"/>
          <a:ext cx="5983962" cy="14342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1" name="Worksheet" r:id="rId4" imgW="3848135" imgH="921886" progId="Excel.Sheet.12">
                  <p:embed/>
                </p:oleObj>
              </mc:Choice>
              <mc:Fallback>
                <p:oleObj name="Worksheet" r:id="rId4" imgW="3848135" imgH="921886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628576" y="4815460"/>
                        <a:ext cx="5983962" cy="14342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23431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Operator #2-Precision Work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194" y="1417638"/>
            <a:ext cx="7379001" cy="36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9004584"/>
              </p:ext>
            </p:extLst>
          </p:nvPr>
        </p:nvGraphicFramePr>
        <p:xfrm>
          <a:off x="2758224" y="5111282"/>
          <a:ext cx="4913971" cy="1604442"/>
        </p:xfrm>
        <a:graphic>
          <a:graphicData uri="http://schemas.openxmlformats.org/drawingml/2006/table">
            <a:tbl>
              <a:tblPr/>
              <a:tblGrid>
                <a:gridCol w="1776927"/>
                <a:gridCol w="1535616"/>
                <a:gridCol w="1601428"/>
              </a:tblGrid>
              <a:tr h="278457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 Hr. Shift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17134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Ergonomically Correct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Ergonomically Incorrect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5197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Parts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2112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5197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Parts Difference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912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8457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Lost production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43%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56744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Operator #3-Precision Work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2809" y="1371874"/>
            <a:ext cx="5478982" cy="3293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7772324"/>
              </p:ext>
            </p:extLst>
          </p:nvPr>
        </p:nvGraphicFramePr>
        <p:xfrm>
          <a:off x="1932809" y="5021125"/>
          <a:ext cx="5262836" cy="1510665"/>
        </p:xfrm>
        <a:graphic>
          <a:graphicData uri="http://schemas.openxmlformats.org/drawingml/2006/table">
            <a:tbl>
              <a:tblPr/>
              <a:tblGrid>
                <a:gridCol w="1836695"/>
                <a:gridCol w="1677750"/>
                <a:gridCol w="1748391"/>
              </a:tblGrid>
              <a:tr h="225767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 Hr. Shift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19281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Ergonomically Correct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Ergonomically Incorrect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5016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Parts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2880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2170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5016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Parts Difference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710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5767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Lost production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12148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Precision Task Average</a:t>
            </a: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4164419"/>
              </p:ext>
            </p:extLst>
          </p:nvPr>
        </p:nvGraphicFramePr>
        <p:xfrm>
          <a:off x="2444641" y="3436882"/>
          <a:ext cx="4444890" cy="2207172"/>
        </p:xfrm>
        <a:graphic>
          <a:graphicData uri="http://schemas.openxmlformats.org/drawingml/2006/table">
            <a:tbl>
              <a:tblPr/>
              <a:tblGrid>
                <a:gridCol w="1520045"/>
                <a:gridCol w="1443081"/>
                <a:gridCol w="1481764"/>
              </a:tblGrid>
              <a:tr h="259123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 Hr. Shift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7191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Ergonomically Correct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Ergonomically Incorrect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9123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Parts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2408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1642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8504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Parts Difference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766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8504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Lost production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32%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6343515"/>
              </p:ext>
            </p:extLst>
          </p:nvPr>
        </p:nvGraphicFramePr>
        <p:xfrm>
          <a:off x="2128345" y="1617963"/>
          <a:ext cx="4761186" cy="1093705"/>
        </p:xfrm>
        <a:graphic>
          <a:graphicData uri="http://schemas.openxmlformats.org/drawingml/2006/table">
            <a:tbl>
              <a:tblPr/>
              <a:tblGrid>
                <a:gridCol w="2024330"/>
                <a:gridCol w="1415615"/>
                <a:gridCol w="1321241"/>
              </a:tblGrid>
              <a:tr h="734833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Ergonomically Correct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Ergonomically Incorrect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8872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Average (Time in Sec)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7088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Test Trial 2- Heavy Work</a:t>
            </a:r>
            <a:endParaRPr lang="en-US" dirty="0"/>
          </a:p>
        </p:txBody>
      </p:sp>
      <p:pic>
        <p:nvPicPr>
          <p:cNvPr id="5" name="1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 rot="5400000">
            <a:off x="-249041" y="2378326"/>
            <a:ext cx="4639048" cy="2552443"/>
          </a:xfrm>
        </p:spPr>
      </p:pic>
      <p:sp>
        <p:nvSpPr>
          <p:cNvPr id="4" name="TextBox 3"/>
          <p:cNvSpPr txBox="1"/>
          <p:nvPr/>
        </p:nvSpPr>
        <p:spPr>
          <a:xfrm>
            <a:off x="794261" y="6203204"/>
            <a:ext cx="2770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Ergonomically Correct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152279" y="6203204"/>
            <a:ext cx="2770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Ergonomically Incorrect</a:t>
            </a:r>
            <a:endParaRPr lang="en-US" dirty="0"/>
          </a:p>
        </p:txBody>
      </p:sp>
      <p:pic>
        <p:nvPicPr>
          <p:cNvPr id="7" name="2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 rot="5400000">
            <a:off x="3098512" y="2388793"/>
            <a:ext cx="4684767" cy="2577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563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5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15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6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 mute="1">
                <p:cTn id="16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Operator </a:t>
            </a:r>
            <a:r>
              <a:rPr lang="en-US" dirty="0" smtClean="0"/>
              <a:t>#1- Heavy Work</a:t>
            </a:r>
            <a:endParaRPr lang="en-US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650" y="1952625"/>
            <a:ext cx="4584700" cy="295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6533375"/>
              </p:ext>
            </p:extLst>
          </p:nvPr>
        </p:nvGraphicFramePr>
        <p:xfrm>
          <a:off x="2512060" y="5135880"/>
          <a:ext cx="4224020" cy="1386840"/>
        </p:xfrm>
        <a:graphic>
          <a:graphicData uri="http://schemas.openxmlformats.org/drawingml/2006/table">
            <a:tbl>
              <a:tblPr/>
              <a:tblGrid>
                <a:gridCol w="1707921"/>
                <a:gridCol w="1337673"/>
                <a:gridCol w="1178426"/>
              </a:tblGrid>
              <a:tr h="231140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 Hr. Shift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6228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Ergonomically Incorrect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Ergonomically Correct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114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Parts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709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932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114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Parts Difference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224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23114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Lost Production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24%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56326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07013" y="1259552"/>
            <a:ext cx="7306235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en-US" sz="2400" dirty="0" smtClean="0"/>
              <a:t>Industrial workstations generally designed for the extremes</a:t>
            </a:r>
          </a:p>
          <a:p>
            <a:pPr marL="800100" lvl="1" indent="-342900"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en-US" sz="2400" dirty="0" smtClean="0"/>
              <a:t>Ergonomic issues </a:t>
            </a:r>
          </a:p>
          <a:p>
            <a:pPr marL="1257300" lvl="2" indent="-342900"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en-US" sz="2400" dirty="0" smtClean="0"/>
              <a:t>Unexpected costs</a:t>
            </a:r>
          </a:p>
          <a:p>
            <a:pPr marL="1714500" lvl="3" indent="-342900"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en-US" sz="2400" dirty="0" smtClean="0"/>
              <a:t>Loss in productivity</a:t>
            </a:r>
          </a:p>
          <a:p>
            <a:pPr marL="1714500" lvl="3" indent="-342900"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en-US" sz="2400" dirty="0" smtClean="0"/>
              <a:t>Increased levels of scrap</a:t>
            </a:r>
          </a:p>
          <a:p>
            <a:pPr marL="1714500" lvl="3" indent="-342900"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en-US" sz="2400" dirty="0" smtClean="0"/>
              <a:t>Health claims</a:t>
            </a:r>
          </a:p>
          <a:p>
            <a:pPr marL="285750" indent="-285750">
              <a:buFont typeface="Wingdings" charset="2"/>
              <a:buChar char="Ø"/>
            </a:pP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9214" y="4407686"/>
            <a:ext cx="1945250" cy="2042956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1217" y="426042"/>
            <a:ext cx="7520940" cy="548640"/>
          </a:xfrm>
        </p:spPr>
        <p:txBody>
          <a:bodyPr>
            <a:noAutofit/>
          </a:bodyPr>
          <a:lstStyle/>
          <a:p>
            <a:r>
              <a:rPr lang="en-US" sz="3900" dirty="0" smtClean="0"/>
              <a:t>Problem Formulation</a:t>
            </a:r>
            <a:endParaRPr lang="en-US" sz="39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1354" y="3014172"/>
            <a:ext cx="3653390" cy="3436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829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Operator </a:t>
            </a:r>
            <a:r>
              <a:rPr lang="en-US" dirty="0" smtClean="0"/>
              <a:t>#2- </a:t>
            </a:r>
            <a:r>
              <a:rPr lang="en-US" dirty="0"/>
              <a:t>Heavy Work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5729" y="1417638"/>
            <a:ext cx="4968875" cy="3403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1155986"/>
              </p:ext>
            </p:extLst>
          </p:nvPr>
        </p:nvGraphicFramePr>
        <p:xfrm>
          <a:off x="2100260" y="5034196"/>
          <a:ext cx="4569144" cy="1442803"/>
        </p:xfrm>
        <a:graphic>
          <a:graphicData uri="http://schemas.openxmlformats.org/drawingml/2006/table">
            <a:tbl>
              <a:tblPr/>
              <a:tblGrid>
                <a:gridCol w="1847467"/>
                <a:gridCol w="1446968"/>
                <a:gridCol w="1274709"/>
              </a:tblGrid>
              <a:tr h="240467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 Hr. Shift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8093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Ergonomically Incorrect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Ergonomically Correct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046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Parts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757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1025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046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Parts Difference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268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24046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Lost Production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26%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58423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Operator </a:t>
            </a:r>
            <a:r>
              <a:rPr lang="en-US" dirty="0" smtClean="0"/>
              <a:t>#3- </a:t>
            </a:r>
            <a:r>
              <a:rPr lang="en-US" dirty="0"/>
              <a:t>Heavy Work</a:t>
            </a: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4810" y="1465263"/>
            <a:ext cx="4822190" cy="3104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8090139"/>
              </p:ext>
            </p:extLst>
          </p:nvPr>
        </p:nvGraphicFramePr>
        <p:xfrm>
          <a:off x="2066290" y="4922520"/>
          <a:ext cx="4532630" cy="1341120"/>
        </p:xfrm>
        <a:graphic>
          <a:graphicData uri="http://schemas.openxmlformats.org/drawingml/2006/table">
            <a:tbl>
              <a:tblPr/>
              <a:tblGrid>
                <a:gridCol w="1832703"/>
                <a:gridCol w="1435405"/>
                <a:gridCol w="1264522"/>
              </a:tblGrid>
              <a:tr h="223520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 Hr. Shift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4704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Ergonomically Incorrect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Ergonomically Correct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352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Parts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771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986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352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Parts Difference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215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22352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Lost Production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22%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84071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Heavy Task Summary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831" y="3592966"/>
            <a:ext cx="4923506" cy="1632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831" y="1783080"/>
            <a:ext cx="4923506" cy="1113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63962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2651" y="292753"/>
            <a:ext cx="7620000" cy="1143000"/>
          </a:xfrm>
        </p:spPr>
        <p:txBody>
          <a:bodyPr/>
          <a:lstStyle/>
          <a:p>
            <a:r>
              <a:rPr lang="en-US" dirty="0" smtClean="0"/>
              <a:t>Overall Results</a:t>
            </a:r>
            <a:endParaRPr lang="en-US" dirty="0"/>
          </a:p>
        </p:txBody>
      </p:sp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6149" y="4244856"/>
            <a:ext cx="2585618" cy="1311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934905" y="5913602"/>
            <a:ext cx="37120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 smtClean="0"/>
              <a:t>Figure 3</a:t>
            </a:r>
            <a:r>
              <a:rPr lang="en-US" sz="1600" dirty="0" smtClean="0"/>
              <a:t> shows time it takes for actuator to reach specified distance</a:t>
            </a:r>
            <a:endParaRPr lang="en-US" sz="1600" b="1" i="1" dirty="0"/>
          </a:p>
        </p:txBody>
      </p:sp>
      <p:sp>
        <p:nvSpPr>
          <p:cNvPr id="8" name="TextBox 7"/>
          <p:cNvSpPr txBox="1"/>
          <p:nvPr/>
        </p:nvSpPr>
        <p:spPr>
          <a:xfrm>
            <a:off x="428330" y="2960845"/>
            <a:ext cx="37120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 smtClean="0"/>
              <a:t>Figure 1</a:t>
            </a:r>
            <a:r>
              <a:rPr lang="en-US" sz="1600" dirty="0" smtClean="0"/>
              <a:t> shows overall results based on precision task</a:t>
            </a:r>
            <a:endParaRPr lang="en-US" sz="1600" b="1" i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651" y="1417637"/>
            <a:ext cx="4224937" cy="1368093"/>
          </a:xfrm>
          <a:prstGeom prst="rect">
            <a:avLst/>
          </a:prstGeom>
        </p:spPr>
      </p:pic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13937346"/>
              </p:ext>
            </p:extLst>
          </p:nvPr>
        </p:nvGraphicFramePr>
        <p:xfrm>
          <a:off x="4589914" y="1240127"/>
          <a:ext cx="3533775" cy="156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9" name="Worksheet" r:id="rId5" imgW="3533843" imgH="1562190" progId="Excel.Sheet.12">
                  <p:embed/>
                </p:oleObj>
              </mc:Choice>
              <mc:Fallback>
                <p:oleObj name="Worksheet" r:id="rId5" imgW="3533843" imgH="156219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589914" y="1240127"/>
                        <a:ext cx="3533775" cy="1562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4589914" y="2960844"/>
            <a:ext cx="37120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 smtClean="0"/>
              <a:t>Figure </a:t>
            </a:r>
            <a:r>
              <a:rPr lang="en-US" sz="1600" b="1" i="1" dirty="0"/>
              <a:t>2</a:t>
            </a:r>
            <a:r>
              <a:rPr lang="en-US" sz="1600" dirty="0" smtClean="0"/>
              <a:t> shows overall results based on precision task</a:t>
            </a:r>
            <a:endParaRPr lang="en-US" sz="1600" b="1" i="1" dirty="0"/>
          </a:p>
        </p:txBody>
      </p:sp>
    </p:spTree>
    <p:extLst>
      <p:ext uri="{BB962C8B-B14F-4D97-AF65-F5344CB8AC3E}">
        <p14:creationId xmlns:p14="http://schemas.microsoft.com/office/powerpoint/2010/main" val="219818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95929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65478" y="1501583"/>
            <a:ext cx="6591985" cy="425546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000" dirty="0" smtClean="0"/>
              <a:t>Ergonomic workstation</a:t>
            </a:r>
          </a:p>
          <a:p>
            <a:pPr lvl="1">
              <a:lnSpc>
                <a:spcPct val="150000"/>
              </a:lnSpc>
            </a:pPr>
            <a:r>
              <a:rPr lang="en-US" dirty="0" smtClean="0"/>
              <a:t>Increase productivity 10-15%</a:t>
            </a:r>
          </a:p>
          <a:p>
            <a:pPr lvl="2">
              <a:lnSpc>
                <a:spcPct val="150000"/>
              </a:lnSpc>
            </a:pPr>
            <a:r>
              <a:rPr lang="en-US" dirty="0" smtClean="0"/>
              <a:t>Increase $500,000-750,000 gross profit</a:t>
            </a:r>
          </a:p>
          <a:p>
            <a:pPr lvl="2">
              <a:lnSpc>
                <a:spcPct val="150000"/>
              </a:lnSpc>
            </a:pPr>
            <a:r>
              <a:rPr lang="en-US" dirty="0" smtClean="0"/>
              <a:t>Based on our studies 33% of loss in production!</a:t>
            </a:r>
          </a:p>
          <a:p>
            <a:pPr lvl="1">
              <a:lnSpc>
                <a:spcPct val="150000"/>
              </a:lnSpc>
            </a:pPr>
            <a:r>
              <a:rPr lang="en-US" dirty="0" smtClean="0"/>
              <a:t>$25,000,000 Market Opportunity!</a:t>
            </a:r>
          </a:p>
          <a:p>
            <a:pPr lvl="1">
              <a:lnSpc>
                <a:spcPct val="150000"/>
              </a:lnSpc>
            </a:pPr>
            <a:r>
              <a:rPr lang="en-US" dirty="0" smtClean="0"/>
              <a:t>Comply with 5’s </a:t>
            </a:r>
          </a:p>
          <a:p>
            <a:pPr lvl="1">
              <a:lnSpc>
                <a:spcPct val="150000"/>
              </a:lnSpc>
            </a:pPr>
            <a:r>
              <a:rPr lang="en-US" dirty="0" smtClean="0"/>
              <a:t>Reliable, Capable, Profitable</a:t>
            </a:r>
          </a:p>
          <a:p>
            <a:pPr marL="457200" lvl="1" indent="0">
              <a:lnSpc>
                <a:spcPct val="150000"/>
              </a:lnSpc>
              <a:buNone/>
            </a:pPr>
            <a:endParaRPr lang="en-US" dirty="0" smtClean="0"/>
          </a:p>
          <a:p>
            <a:pPr marL="0" indent="0">
              <a:buNone/>
            </a:pPr>
            <a:endParaRPr lang="en-US" sz="2000" dirty="0" smtClean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489488" y="748022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00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 smtClean="0"/>
              <a:t>Summary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6189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57272" y="2840371"/>
            <a:ext cx="7016496" cy="1799050"/>
          </a:xfrm>
        </p:spPr>
        <p:txBody>
          <a:bodyPr>
            <a:normAutofit/>
          </a:bodyPr>
          <a:lstStyle/>
          <a:p>
            <a:r>
              <a:rPr lang="en-US" sz="5400" dirty="0" smtClean="0"/>
              <a:t>Thank you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2447606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Operations Manual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525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Maintenance Manual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478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94950" y="440849"/>
            <a:ext cx="5724799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300" dirty="0" smtClean="0">
                <a:latin typeface="+mj-lt"/>
              </a:rPr>
              <a:t>Gantt Chart</a:t>
            </a:r>
            <a:endParaRPr lang="en-US" sz="4300" dirty="0">
              <a:latin typeface="+mj-lt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08605" y="1755648"/>
            <a:ext cx="8715940" cy="4389120"/>
            <a:chOff x="766388" y="2194560"/>
            <a:chExt cx="9723487" cy="2624328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/>
            <a:srcRect l="52781" t="-4823" b="1"/>
            <a:stretch/>
          </p:blipFill>
          <p:spPr>
            <a:xfrm>
              <a:off x="4901184" y="2194560"/>
              <a:ext cx="5588691" cy="2360273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/>
            <a:srcRect r="65065" b="-12269"/>
            <a:stretch/>
          </p:blipFill>
          <p:spPr>
            <a:xfrm>
              <a:off x="766388" y="2290974"/>
              <a:ext cx="4134796" cy="252791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94233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436947" y="303689"/>
            <a:ext cx="5724799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900" dirty="0" smtClean="0">
                <a:solidFill>
                  <a:schemeClr val="tx2"/>
                </a:solidFill>
              </a:rPr>
              <a:t>Competitive Products </a:t>
            </a:r>
            <a:endParaRPr lang="en-US" sz="3900" dirty="0">
              <a:solidFill>
                <a:schemeClr val="tx2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408" y="1239484"/>
            <a:ext cx="8059482" cy="49479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0849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4624" y="295097"/>
            <a:ext cx="8229600" cy="773668"/>
          </a:xfrm>
        </p:spPr>
        <p:txBody>
          <a:bodyPr>
            <a:normAutofit/>
          </a:bodyPr>
          <a:lstStyle/>
          <a:p>
            <a:r>
              <a:rPr lang="en-US" sz="3900" dirty="0" smtClean="0"/>
              <a:t>Competitive Products cont.</a:t>
            </a:r>
            <a:endParaRPr lang="en-US" sz="3900" dirty="0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 rotWithShape="1">
          <a:blip r:embed="rId2" cstate="print"/>
          <a:srcRect l="47973" t="31325" r="31237" b="24156"/>
          <a:stretch/>
        </p:blipFill>
        <p:spPr bwMode="auto">
          <a:xfrm>
            <a:off x="495454" y="2628885"/>
            <a:ext cx="2120728" cy="307373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70278" t="17344" r="12285" b="17688"/>
          <a:stretch>
            <a:fillRect/>
          </a:stretch>
        </p:blipFill>
        <p:spPr bwMode="auto">
          <a:xfrm>
            <a:off x="5677584" y="1122265"/>
            <a:ext cx="2152093" cy="450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 l="23244" t="29501" r="57939" b="25219"/>
          <a:stretch>
            <a:fillRect/>
          </a:stretch>
        </p:blipFill>
        <p:spPr bwMode="auto">
          <a:xfrm>
            <a:off x="2985696" y="1068765"/>
            <a:ext cx="2322374" cy="3142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404624" y="5718004"/>
            <a:ext cx="28803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 smtClean="0"/>
              <a:t>Figure 1: </a:t>
            </a:r>
            <a:r>
              <a:rPr lang="en-US" sz="1600" dirty="0" smtClean="0"/>
              <a:t>Production Basics</a:t>
            </a:r>
            <a:endParaRPr lang="en-US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3142279" y="4197072"/>
            <a:ext cx="2232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/>
              <a:t>Figure 2: </a:t>
            </a:r>
          </a:p>
          <a:p>
            <a:r>
              <a:rPr lang="en-US" dirty="0" smtClean="0"/>
              <a:t>IAC Industries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879855" y="5702615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/>
              <a:t>Figure 3:</a:t>
            </a:r>
            <a:r>
              <a:rPr lang="en-US" dirty="0" smtClean="0"/>
              <a:t> LTW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135095" y="6071947"/>
            <a:ext cx="12370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$4,446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88979" y="6056558"/>
            <a:ext cx="12370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$3,228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142279" y="4746512"/>
            <a:ext cx="12370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$1,283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5545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2959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0278" y="566492"/>
            <a:ext cx="2797762" cy="749208"/>
          </a:xfrm>
        </p:spPr>
        <p:txBody>
          <a:bodyPr>
            <a:normAutofit/>
          </a:bodyPr>
          <a:lstStyle/>
          <a:p>
            <a:r>
              <a:rPr lang="en-US" sz="3900" dirty="0" smtClean="0"/>
              <a:t>Objectives</a:t>
            </a:r>
            <a:endParaRPr lang="en-US" sz="39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8735" y="1849062"/>
            <a:ext cx="7616283" cy="4640245"/>
          </a:xfrm>
        </p:spPr>
        <p:txBody>
          <a:bodyPr>
            <a:normAutofit/>
          </a:bodyPr>
          <a:lstStyle/>
          <a:p>
            <a:r>
              <a:rPr lang="en-US" sz="2300" b="0" dirty="0" smtClean="0"/>
              <a:t>Design and create a workstation </a:t>
            </a:r>
            <a:r>
              <a:rPr lang="en-US" sz="2300" dirty="0" smtClean="0"/>
              <a:t>64</a:t>
            </a:r>
            <a:r>
              <a:rPr lang="en-US" sz="2300" b="0" dirty="0" smtClean="0"/>
              <a:t>”H*43L”*27”W made of steel and wood. </a:t>
            </a:r>
          </a:p>
          <a:p>
            <a:r>
              <a:rPr lang="en-US" sz="2300" b="0" dirty="0" smtClean="0"/>
              <a:t>Create database to store body measurements and input in Arduino program.</a:t>
            </a:r>
          </a:p>
          <a:p>
            <a:r>
              <a:rPr lang="en-US" sz="2300" b="0" dirty="0" smtClean="0"/>
              <a:t>Increase productivity by 10-15% ($500k-750k opportunity with 5M in sales)</a:t>
            </a:r>
          </a:p>
          <a:p>
            <a:r>
              <a:rPr lang="en-US" sz="2300" b="0" dirty="0" smtClean="0"/>
              <a:t>Reduce overall cost by eliminating health and safety issues</a:t>
            </a:r>
            <a:r>
              <a:rPr lang="en-US" sz="2300" b="0" dirty="0"/>
              <a:t> </a:t>
            </a:r>
            <a:r>
              <a:rPr lang="en-US" sz="2300" b="0" dirty="0" smtClean="0"/>
              <a:t>such as </a:t>
            </a:r>
            <a:r>
              <a:rPr lang="en-US" sz="2300" b="0" dirty="0"/>
              <a:t>Musculoskeletal disorder (MSD): </a:t>
            </a:r>
            <a:r>
              <a:rPr lang="en-US" sz="2300" b="0" dirty="0" smtClean="0"/>
              <a:t> </a:t>
            </a:r>
            <a:r>
              <a:rPr lang="en-US" sz="2300" b="0" dirty="0"/>
              <a:t>$32,000.00. </a:t>
            </a:r>
            <a:endParaRPr lang="en-US" sz="2300" b="0" dirty="0" smtClean="0"/>
          </a:p>
          <a:p>
            <a:pPr marL="45720" indent="0">
              <a:buNone/>
            </a:pPr>
            <a:endParaRPr lang="en-US" sz="2300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9411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33400" y="566492"/>
            <a:ext cx="8321040" cy="749208"/>
          </a:xfrm>
        </p:spPr>
        <p:txBody>
          <a:bodyPr>
            <a:noAutofit/>
          </a:bodyPr>
          <a:lstStyle/>
          <a:p>
            <a:r>
              <a:rPr lang="en-US" sz="3900" dirty="0" smtClean="0"/>
              <a:t>Constraints (Design, Project &amp; Customer)</a:t>
            </a:r>
            <a:endParaRPr lang="en-US" sz="3900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090695" y="1861791"/>
            <a:ext cx="7616283" cy="4640245"/>
          </a:xfrm>
        </p:spPr>
        <p:txBody>
          <a:bodyPr>
            <a:normAutofit/>
          </a:bodyPr>
          <a:lstStyle/>
          <a:p>
            <a:pPr marL="388620">
              <a:buFont typeface="Wingdings" panose="05000000000000000000" pitchFamily="2" charset="2"/>
              <a:buChar char="Ø"/>
            </a:pPr>
            <a:r>
              <a:rPr lang="en-US" sz="2300" b="1" dirty="0" smtClean="0"/>
              <a:t>Design Constraints</a:t>
            </a:r>
          </a:p>
          <a:p>
            <a:pPr marL="788670" lvl="1">
              <a:buFont typeface="Wingdings" panose="05000000000000000000" pitchFamily="2" charset="2"/>
              <a:buChar char="Ø"/>
            </a:pPr>
            <a:r>
              <a:rPr lang="en-US" sz="1900" dirty="0" smtClean="0"/>
              <a:t>Comply with 5’s (reduce waste and optimize productivity)</a:t>
            </a:r>
          </a:p>
          <a:p>
            <a:pPr marL="1188720" lvl="2">
              <a:buFont typeface="Wingdings" panose="05000000000000000000" pitchFamily="2" charset="2"/>
              <a:buChar char="Ø"/>
            </a:pPr>
            <a:r>
              <a:rPr lang="en-US" sz="1500" dirty="0" smtClean="0"/>
              <a:t>Sort, Set in order, Shine, Standardize, Sustain</a:t>
            </a:r>
          </a:p>
          <a:p>
            <a:pPr marL="788670" lvl="1">
              <a:buFont typeface="Wingdings" panose="05000000000000000000" pitchFamily="2" charset="2"/>
              <a:buChar char="Ø"/>
            </a:pPr>
            <a:r>
              <a:rPr lang="en-US" sz="1900" dirty="0" smtClean="0"/>
              <a:t>Flexible for operators</a:t>
            </a:r>
          </a:p>
          <a:p>
            <a:pPr marL="788670" lvl="1">
              <a:buFont typeface="Wingdings" panose="05000000000000000000" pitchFamily="2" charset="2"/>
              <a:buChar char="Ø"/>
            </a:pPr>
            <a:r>
              <a:rPr lang="en-US" sz="1900" dirty="0" smtClean="0"/>
              <a:t>Safety!</a:t>
            </a:r>
            <a:endParaRPr lang="en-US" sz="1900" dirty="0"/>
          </a:p>
          <a:p>
            <a:pPr marL="960120" lvl="2" indent="0">
              <a:buNone/>
            </a:pPr>
            <a:endParaRPr lang="en-US" sz="1500" dirty="0" smtClean="0"/>
          </a:p>
          <a:p>
            <a:pPr marL="388620">
              <a:buFont typeface="Wingdings" panose="05000000000000000000" pitchFamily="2" charset="2"/>
              <a:buChar char="Ø"/>
            </a:pPr>
            <a:r>
              <a:rPr lang="en-US" sz="2300" b="1" dirty="0" smtClean="0"/>
              <a:t>Project Constraints</a:t>
            </a:r>
          </a:p>
          <a:p>
            <a:pPr marL="788670" lvl="1">
              <a:buFont typeface="Wingdings" panose="05000000000000000000" pitchFamily="2" charset="2"/>
              <a:buChar char="Ø"/>
            </a:pPr>
            <a:r>
              <a:rPr lang="en-US" sz="1900" dirty="0" smtClean="0"/>
              <a:t>3 Months for Design Development</a:t>
            </a:r>
          </a:p>
          <a:p>
            <a:pPr marL="788670" lvl="1">
              <a:buFont typeface="Wingdings" panose="05000000000000000000" pitchFamily="2" charset="2"/>
              <a:buChar char="Ø"/>
            </a:pPr>
            <a:r>
              <a:rPr lang="en-US" sz="1900" dirty="0" smtClean="0"/>
              <a:t>9 Months for Completion</a:t>
            </a:r>
          </a:p>
          <a:p>
            <a:pPr marL="788670" lvl="1">
              <a:buFont typeface="Wingdings" panose="05000000000000000000" pitchFamily="2" charset="2"/>
              <a:buChar char="Ø"/>
            </a:pPr>
            <a:r>
              <a:rPr lang="en-US" sz="1900" dirty="0" smtClean="0"/>
              <a:t>300 USD</a:t>
            </a:r>
          </a:p>
          <a:p>
            <a:pPr marL="388620">
              <a:buFont typeface="Wingdings" panose="05000000000000000000" pitchFamily="2" charset="2"/>
              <a:buChar char="Ø"/>
            </a:pPr>
            <a:r>
              <a:rPr lang="en-US" sz="2300" b="1" dirty="0" smtClean="0"/>
              <a:t>Customer Constraints</a:t>
            </a:r>
          </a:p>
          <a:p>
            <a:pPr marL="788670" lvl="1">
              <a:buFont typeface="Wingdings" panose="05000000000000000000" pitchFamily="2" charset="2"/>
              <a:buChar char="Ø"/>
            </a:pPr>
            <a:r>
              <a:rPr lang="en-US" sz="1900" dirty="0" smtClean="0"/>
              <a:t>Cost effective &amp; Reliable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6132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3245" y="263278"/>
            <a:ext cx="8229600" cy="1143000"/>
          </a:xfrm>
        </p:spPr>
        <p:txBody>
          <a:bodyPr/>
          <a:lstStyle/>
          <a:p>
            <a:r>
              <a:rPr lang="en-US" dirty="0" smtClean="0"/>
              <a:t>Quality Function Deployment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500743" y="1616528"/>
            <a:ext cx="7514422" cy="4622313"/>
            <a:chOff x="1404258" y="832757"/>
            <a:chExt cx="7514422" cy="4622313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621" r="71920"/>
            <a:stretch/>
          </p:blipFill>
          <p:spPr bwMode="auto">
            <a:xfrm>
              <a:off x="1404258" y="1992085"/>
              <a:ext cx="2721428" cy="34629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190" t="25113"/>
            <a:stretch/>
          </p:blipFill>
          <p:spPr bwMode="auto">
            <a:xfrm>
              <a:off x="5932715" y="2103599"/>
              <a:ext cx="2985965" cy="33514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080" t="-3284" r="52376" b="1"/>
            <a:stretch/>
          </p:blipFill>
          <p:spPr bwMode="auto">
            <a:xfrm>
              <a:off x="4125686" y="832757"/>
              <a:ext cx="1894114" cy="4622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73958" t="30532" r="13281" b="49445"/>
          <a:stretch/>
        </p:blipFill>
        <p:spPr>
          <a:xfrm>
            <a:off x="6458535" y="1401924"/>
            <a:ext cx="1556630" cy="137393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253524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djacency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Adjacency</Template>
  <TotalTime>2379</TotalTime>
  <Words>915</Words>
  <Application>Microsoft Office PowerPoint</Application>
  <PresentationFormat>On-screen Show (4:3)</PresentationFormat>
  <Paragraphs>433</Paragraphs>
  <Slides>39</Slides>
  <Notes>1</Notes>
  <HiddenSlides>0</HiddenSlides>
  <MMClips>4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1" baseType="lpstr">
      <vt:lpstr>Adjacency</vt:lpstr>
      <vt:lpstr>Worksheet</vt:lpstr>
      <vt:lpstr>PowerPoint Presentation</vt:lpstr>
      <vt:lpstr>PowerPoint Presentation</vt:lpstr>
      <vt:lpstr>Problem Formulation</vt:lpstr>
      <vt:lpstr>PowerPoint Presentation</vt:lpstr>
      <vt:lpstr>Competitive Products cont.</vt:lpstr>
      <vt:lpstr>Goals</vt:lpstr>
      <vt:lpstr>Objectives</vt:lpstr>
      <vt:lpstr>Constraints (Design, Project &amp; Customer)</vt:lpstr>
      <vt:lpstr>Quality Function Deployment</vt:lpstr>
      <vt:lpstr>PowerPoint Presentation</vt:lpstr>
      <vt:lpstr>Functional Decomposition</vt:lpstr>
      <vt:lpstr>Selection Process</vt:lpstr>
      <vt:lpstr>PowerPoint Presentation</vt:lpstr>
      <vt:lpstr>Final Design </vt:lpstr>
      <vt:lpstr>Drawings </vt:lpstr>
      <vt:lpstr>BOM/Budget</vt:lpstr>
      <vt:lpstr>Prototype Vs. Production Cost</vt:lpstr>
      <vt:lpstr>Assembly </vt:lpstr>
      <vt:lpstr>Prototype Building</vt:lpstr>
      <vt:lpstr>Final Design</vt:lpstr>
      <vt:lpstr>Ergonomic Measurements</vt:lpstr>
      <vt:lpstr>Data Collection </vt:lpstr>
      <vt:lpstr>Test Trials - Precision</vt:lpstr>
      <vt:lpstr>Operator #1-Precision Work</vt:lpstr>
      <vt:lpstr>Operator #2-Precision Work</vt:lpstr>
      <vt:lpstr>Operator #3-Precision Work</vt:lpstr>
      <vt:lpstr>Precision Task Average</vt:lpstr>
      <vt:lpstr>Test Trial 2- Heavy Work</vt:lpstr>
      <vt:lpstr>Operator #1- Heavy Work</vt:lpstr>
      <vt:lpstr>Operator #2- Heavy Work</vt:lpstr>
      <vt:lpstr>Operator #3- Heavy Work</vt:lpstr>
      <vt:lpstr>Heavy Task Summary</vt:lpstr>
      <vt:lpstr>Overall Results</vt:lpstr>
      <vt:lpstr>ROI</vt:lpstr>
      <vt:lpstr>PowerPoint Presentation</vt:lpstr>
      <vt:lpstr>Thank you</vt:lpstr>
      <vt:lpstr>Operations Manual</vt:lpstr>
      <vt:lpstr>Maintenance Manual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Jesus Cavazos</dc:creator>
  <cp:lastModifiedBy>Kamalaksha Sarkar</cp:lastModifiedBy>
  <cp:revision>207</cp:revision>
  <dcterms:created xsi:type="dcterms:W3CDTF">2014-10-03T04:26:36Z</dcterms:created>
  <dcterms:modified xsi:type="dcterms:W3CDTF">2015-04-22T17:11:11Z</dcterms:modified>
</cp:coreProperties>
</file>